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40" r:id="rId1"/>
  </p:sldMasterIdLst>
  <p:notesMasterIdLst>
    <p:notesMasterId r:id="rId80"/>
  </p:notesMasterIdLst>
  <p:sldIdLst>
    <p:sldId id="256" r:id="rId2"/>
    <p:sldId id="331" r:id="rId3"/>
    <p:sldId id="332" r:id="rId4"/>
    <p:sldId id="356" r:id="rId5"/>
    <p:sldId id="357" r:id="rId6"/>
    <p:sldId id="358" r:id="rId7"/>
    <p:sldId id="355" r:id="rId8"/>
    <p:sldId id="272" r:id="rId9"/>
    <p:sldId id="273" r:id="rId10"/>
    <p:sldId id="274" r:id="rId11"/>
    <p:sldId id="275" r:id="rId12"/>
    <p:sldId id="320" r:id="rId13"/>
    <p:sldId id="321" r:id="rId14"/>
    <p:sldId id="276" r:id="rId15"/>
    <p:sldId id="277" r:id="rId16"/>
    <p:sldId id="282" r:id="rId17"/>
    <p:sldId id="281" r:id="rId18"/>
    <p:sldId id="268" r:id="rId19"/>
    <p:sldId id="283" r:id="rId20"/>
    <p:sldId id="284" r:id="rId21"/>
    <p:sldId id="322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6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14" r:id="rId42"/>
    <p:sldId id="308" r:id="rId43"/>
    <p:sldId id="323" r:id="rId44"/>
    <p:sldId id="324" r:id="rId45"/>
    <p:sldId id="325" r:id="rId46"/>
    <p:sldId id="326" r:id="rId47"/>
    <p:sldId id="309" r:id="rId48"/>
    <p:sldId id="315" r:id="rId49"/>
    <p:sldId id="310" r:id="rId50"/>
    <p:sldId id="316" r:id="rId51"/>
    <p:sldId id="311" r:id="rId52"/>
    <p:sldId id="317" r:id="rId53"/>
    <p:sldId id="312" r:id="rId54"/>
    <p:sldId id="318" r:id="rId55"/>
    <p:sldId id="313" r:id="rId56"/>
    <p:sldId id="319" r:id="rId57"/>
    <p:sldId id="327" r:id="rId58"/>
    <p:sldId id="328" r:id="rId59"/>
    <p:sldId id="359" r:id="rId60"/>
    <p:sldId id="360" r:id="rId61"/>
    <p:sldId id="361" r:id="rId62"/>
    <p:sldId id="362" r:id="rId63"/>
    <p:sldId id="363" r:id="rId64"/>
    <p:sldId id="364" r:id="rId65"/>
    <p:sldId id="365" r:id="rId66"/>
    <p:sldId id="366" r:id="rId67"/>
    <p:sldId id="367" r:id="rId68"/>
    <p:sldId id="368" r:id="rId69"/>
    <p:sldId id="369" r:id="rId70"/>
    <p:sldId id="370" r:id="rId71"/>
    <p:sldId id="371" r:id="rId72"/>
    <p:sldId id="372" r:id="rId73"/>
    <p:sldId id="373" r:id="rId74"/>
    <p:sldId id="374" r:id="rId75"/>
    <p:sldId id="375" r:id="rId76"/>
    <p:sldId id="376" r:id="rId77"/>
    <p:sldId id="377" r:id="rId78"/>
    <p:sldId id="378" r:id="rId7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F6CF20-FC6F-4A54-9D45-EEC448B68976}" type="datetimeFigureOut">
              <a:rPr lang="fa-IR" smtClean="0"/>
              <a:pPr/>
              <a:t>14/04/1441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DFF3636-3029-4517-BF7A-A1E59665A5B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4006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74518FE-5EDB-4C84-A420-46B7A932C3CB}" type="datetime1">
              <a:rPr lang="en-US" smtClean="0"/>
              <a:pPr/>
              <a:t>11/12/2019</a:t>
            </a:fld>
            <a:endParaRPr lang="fa-I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F78CF04-FC2C-4F3F-BBDB-C81B61B43877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FCA6-646E-4775-AE6D-E2F9DA0B44AE}" type="datetime1">
              <a:rPr lang="en-US" smtClean="0"/>
              <a:pPr/>
              <a:t>11/12/2019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CF04-FC2C-4F3F-BBDB-C81B61B4387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EFB3-9C4E-4A1A-B76F-E4E81B415AB2}" type="datetime1">
              <a:rPr lang="en-US" smtClean="0"/>
              <a:pPr/>
              <a:t>11/12/2019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CF04-FC2C-4F3F-BBDB-C81B61B4387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B515-27B8-4447-8AA6-D144FF9145CA}" type="datetime1">
              <a:rPr lang="en-US" smtClean="0"/>
              <a:pPr/>
              <a:t>11/12/2019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CF04-FC2C-4F3F-BBDB-C81B61B4387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A1C5-D879-4E33-BA7B-BF264A570F73}" type="datetime1">
              <a:rPr lang="en-US" smtClean="0"/>
              <a:pPr/>
              <a:t>11/12/2019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CF04-FC2C-4F3F-BBDB-C81B61B4387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EFED-FCB8-4A6D-9B38-4EC69B88E709}" type="datetime1">
              <a:rPr lang="en-US" smtClean="0"/>
              <a:pPr/>
              <a:t>11/12/2019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CF04-FC2C-4F3F-BBDB-C81B61B43877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DA4C-C055-4AEA-BFBF-F6EE65A26905}" type="datetime1">
              <a:rPr lang="en-US" smtClean="0"/>
              <a:pPr/>
              <a:t>11/12/2019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CF04-FC2C-4F3F-BBDB-C81B61B4387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0C1A-AFA3-467E-8267-34840F7536A8}" type="datetime1">
              <a:rPr lang="en-US" smtClean="0"/>
              <a:pPr/>
              <a:t>11/12/2019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CF04-FC2C-4F3F-BBDB-C81B61B4387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4CC4-2443-4D80-9D96-3E7D13332C7B}" type="datetime1">
              <a:rPr lang="en-US" smtClean="0"/>
              <a:pPr/>
              <a:t>11/12/2019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CF04-FC2C-4F3F-BBDB-C81B61B4387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4C7A-AB8B-4DCC-BD3A-6EC449057F71}" type="datetime1">
              <a:rPr lang="en-US" smtClean="0"/>
              <a:pPr/>
              <a:t>11/12/2019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CF04-FC2C-4F3F-BBDB-C81B61B43877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562E-DD44-4583-BC2D-54D5B898F7C0}" type="datetime1">
              <a:rPr lang="en-US" smtClean="0"/>
              <a:pPr/>
              <a:t>11/12/2019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CF04-FC2C-4F3F-BBDB-C81B61B4387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0ACBB9A-2281-4E93-B0CD-04FAE07D8A4B}" type="datetime1">
              <a:rPr lang="en-US" smtClean="0"/>
              <a:pPr/>
              <a:t>11/12/2019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F78CF04-FC2C-4F3F-BBDB-C81B61B43877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books/NBK217482/figure/mmm00007/?report=objectonly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books/NBK217482/figure/mmm00008/?report=objectonl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books/NBK217482/figure/mmm00008/?report=objectonly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books/NBK217482/figure/mmm00009/?report=objectonly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Biomechanics of Sport Injury</a:t>
            </a:r>
            <a:endParaRPr lang="fa-IR" dirty="0"/>
          </a:p>
        </p:txBody>
      </p:sp>
      <p:pic>
        <p:nvPicPr>
          <p:cNvPr id="4" name="Picture 2" descr="C:\Users\lenovo\Desktop\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1720"/>
            <a:ext cx="1143000" cy="139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65227" y="1524000"/>
            <a:ext cx="204254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University of </a:t>
            </a:r>
            <a:r>
              <a:rPr lang="en-US" sz="1200" b="1" dirty="0" err="1" smtClean="0">
                <a:solidFill>
                  <a:schemeClr val="bg1"/>
                </a:solidFill>
              </a:rPr>
              <a:t>Birjand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Faculty of Sport Sciences</a:t>
            </a:r>
            <a:endParaRPr lang="fa-IR" sz="1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3301" y="539142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Dr. </a:t>
            </a:r>
            <a:r>
              <a:rPr lang="en-US" b="1" dirty="0" err="1"/>
              <a:t>Saeed</a:t>
            </a:r>
            <a:r>
              <a:rPr lang="en-US" b="1" dirty="0"/>
              <a:t> </a:t>
            </a:r>
            <a:r>
              <a:rPr lang="en-US" b="1" dirty="0" err="1"/>
              <a:t>Ilbeigi</a:t>
            </a:r>
            <a:endParaRPr lang="en-US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481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Measuring the Mechanical Properties of Body </a:t>
            </a:r>
            <a:r>
              <a:rPr lang="en-US" sz="2400" b="1" dirty="0" smtClean="0"/>
              <a:t>Tissues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6777317" cy="3810000"/>
          </a:xfrm>
        </p:spPr>
        <p:txBody>
          <a:bodyPr>
            <a:normAutofit/>
          </a:bodyPr>
          <a:lstStyle/>
          <a:p>
            <a:pPr algn="l" rtl="0"/>
            <a:r>
              <a:rPr lang="en-US" u="sng" dirty="0" smtClean="0"/>
              <a:t>Bone</a:t>
            </a:r>
            <a:r>
              <a:rPr lang="en-US" dirty="0"/>
              <a:t>, </a:t>
            </a:r>
            <a:r>
              <a:rPr lang="en-US" u="sng" dirty="0"/>
              <a:t>tendon</a:t>
            </a:r>
            <a:r>
              <a:rPr lang="en-US" dirty="0"/>
              <a:t>, </a:t>
            </a:r>
            <a:r>
              <a:rPr lang="en-US" u="sng" dirty="0"/>
              <a:t>ligament</a:t>
            </a:r>
            <a:r>
              <a:rPr lang="en-US" dirty="0"/>
              <a:t>, and </a:t>
            </a:r>
            <a:r>
              <a:rPr lang="en-US" u="sng" dirty="0"/>
              <a:t>muscle</a:t>
            </a:r>
            <a:r>
              <a:rPr lang="en-US" dirty="0"/>
              <a:t> are some of the basic structures that make up the human body. </a:t>
            </a:r>
            <a:endParaRPr lang="en-US" dirty="0" smtClean="0"/>
          </a:p>
          <a:p>
            <a:pPr marL="6858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mechanical </a:t>
            </a:r>
            <a:r>
              <a:rPr lang="en-US" dirty="0">
                <a:solidFill>
                  <a:srgbClr val="FF0000"/>
                </a:solidFill>
              </a:rPr>
              <a:t>properties of </a:t>
            </a:r>
            <a:r>
              <a:rPr lang="en-US" dirty="0" smtClean="0">
                <a:solidFill>
                  <a:srgbClr val="FF0000"/>
                </a:solidFill>
              </a:rPr>
              <a:t>structures</a:t>
            </a:r>
            <a:r>
              <a:rPr lang="en-US" dirty="0"/>
              <a:t>;</a:t>
            </a:r>
            <a:r>
              <a:rPr lang="en-US" dirty="0" smtClean="0"/>
              <a:t> the </a:t>
            </a:r>
            <a:r>
              <a:rPr lang="en-US" b="1" dirty="0"/>
              <a:t>external forces that are applied to the structure and relate them to the resulting deformation of the </a:t>
            </a:r>
            <a:r>
              <a:rPr lang="en-US" b="1" dirty="0" smtClean="0"/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8201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ability of a structure to resist deformation depends on its material organization and overall shape. </a:t>
            </a:r>
            <a:endParaRPr lang="en-US" dirty="0" smtClean="0"/>
          </a:p>
          <a:p>
            <a:pPr marL="68580" indent="0" algn="l" rtl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07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04297" y="762000"/>
            <a:ext cx="462979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Strength </a:t>
            </a:r>
            <a:r>
              <a:rPr lang="en-US" sz="2400" b="1" dirty="0">
                <a:solidFill>
                  <a:srgbClr val="FF0000"/>
                </a:solidFill>
              </a:rPr>
              <a:t>and Stiffness of </a:t>
            </a:r>
            <a:r>
              <a:rPr lang="en-US" sz="2400" b="1" dirty="0" smtClean="0">
                <a:solidFill>
                  <a:srgbClr val="FF0000"/>
                </a:solidFill>
              </a:rPr>
              <a:t>Tissue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7439857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 sz="2800" b="0" dirty="0"/>
              <a:t>evaluated using relationship between </a:t>
            </a:r>
          </a:p>
          <a:p>
            <a:pPr algn="l"/>
            <a:r>
              <a:rPr lang="en-US" sz="2800" b="0" dirty="0"/>
              <a:t>applied load and amount of deformation</a:t>
            </a:r>
          </a:p>
          <a:p>
            <a:pPr algn="l"/>
            <a:r>
              <a:rPr lang="en-US" sz="2800" b="0" dirty="0"/>
              <a:t>	LOAD - DEFORMATION CURVE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133600" y="3352800"/>
            <a:ext cx="4338046" cy="584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 dirty="0" smtClean="0"/>
              <a:t>Tissue </a:t>
            </a:r>
            <a:r>
              <a:rPr lang="en-US" sz="3200" b="0" dirty="0"/>
              <a:t>Characteristics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14402" y="5195888"/>
            <a:ext cx="1435073" cy="6463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smtClean="0"/>
              <a:t>Anisotropic</a:t>
            </a:r>
            <a:endParaRPr lang="fa-IR" dirty="0" smtClean="0"/>
          </a:p>
          <a:p>
            <a:endParaRPr lang="en-US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368068" y="5197475"/>
            <a:ext cx="1500795" cy="6463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Viscoelastic</a:t>
            </a:r>
            <a:endParaRPr lang="fa-IR" dirty="0" smtClean="0"/>
          </a:p>
          <a:p>
            <a:endParaRPr lang="en-US" dirty="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729964" y="5195888"/>
            <a:ext cx="875624" cy="6463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smtClean="0"/>
              <a:t>Elastic</a:t>
            </a:r>
            <a:endParaRPr lang="fa-IR" dirty="0" smtClean="0"/>
          </a:p>
          <a:p>
            <a:endParaRPr lang="en-US" dirty="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391400" y="5181600"/>
            <a:ext cx="1093519" cy="6463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endParaRPr lang="fa-IR" dirty="0" smtClean="0"/>
          </a:p>
          <a:p>
            <a:endParaRPr lang="fa-IR" dirty="0" smtClean="0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1200150" y="3879850"/>
            <a:ext cx="3209925" cy="1322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3898900" y="3879850"/>
            <a:ext cx="511175" cy="1322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4427538" y="3879850"/>
            <a:ext cx="1552575" cy="1322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4427538" y="3879850"/>
            <a:ext cx="3633787" cy="1322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91400" y="5257800"/>
            <a:ext cx="888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Plastic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6"/>
          <p:cNvSpPr txBox="1">
            <a:spLocks noChangeArrowheads="1"/>
          </p:cNvSpPr>
          <p:nvPr/>
        </p:nvSpPr>
        <p:spPr bwMode="auto">
          <a:xfrm>
            <a:off x="685800" y="1143000"/>
            <a:ext cx="30575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 i="1" u="sng" dirty="0"/>
              <a:t>Stress</a:t>
            </a:r>
            <a:r>
              <a:rPr lang="en-US" dirty="0"/>
              <a:t> = Force/Area</a:t>
            </a: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4249738" y="838200"/>
            <a:ext cx="48942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 i="1" u="sng" dirty="0"/>
              <a:t>Strain</a:t>
            </a:r>
            <a:r>
              <a:rPr lang="en-US" dirty="0"/>
              <a:t> = Change in Length/Angle</a:t>
            </a:r>
          </a:p>
        </p:txBody>
      </p:sp>
      <p:sp>
        <p:nvSpPr>
          <p:cNvPr id="14340" name="Text Box 1028"/>
          <p:cNvSpPr txBox="1">
            <a:spLocks noChangeArrowheads="1"/>
          </p:cNvSpPr>
          <p:nvPr/>
        </p:nvSpPr>
        <p:spPr bwMode="auto">
          <a:xfrm>
            <a:off x="277813" y="6161088"/>
            <a:ext cx="81803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 sz="2000"/>
              <a:t>Note: Stress-Strain curve is a normalized Load-Deformation Curve</a:t>
            </a:r>
          </a:p>
        </p:txBody>
      </p:sp>
      <p:pic>
        <p:nvPicPr>
          <p:cNvPr id="14341" name="Picture 1029" descr="D:\My Documents\pe355\LECTURES\PHASE_1\2-10.PCX"/>
          <p:cNvPicPr>
            <a:picLocks noChangeAspect="1" noChangeArrowheads="1"/>
          </p:cNvPicPr>
          <p:nvPr/>
        </p:nvPicPr>
        <p:blipFill>
          <a:blip r:embed="rId2" cstate="print"/>
          <a:srcRect b="56761"/>
          <a:stretch>
            <a:fillRect/>
          </a:stretch>
        </p:blipFill>
        <p:spPr bwMode="auto">
          <a:xfrm>
            <a:off x="152400" y="2514600"/>
            <a:ext cx="40259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30" descr="D:\My Documents\pe355\LECTURES\PHASE_1\2-10.PCX"/>
          <p:cNvPicPr>
            <a:picLocks noChangeAspect="1" noChangeArrowheads="1"/>
          </p:cNvPicPr>
          <p:nvPr/>
        </p:nvPicPr>
        <p:blipFill>
          <a:blip r:embed="rId2" cstate="print"/>
          <a:srcRect t="43091"/>
          <a:stretch>
            <a:fillRect/>
          </a:stretch>
        </p:blipFill>
        <p:spPr bwMode="auto">
          <a:xfrm>
            <a:off x="4343400" y="1981200"/>
            <a:ext cx="46672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7024744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Stress and </a:t>
            </a:r>
            <a:r>
              <a:rPr lang="en-US" dirty="0" smtClean="0"/>
              <a:t>Strain curve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pic>
        <p:nvPicPr>
          <p:cNvPr id="1026" name="Picture 2" descr="C:\Users\lenovo\Desktop\StressStrainCur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791200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1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en-US" dirty="0" smtClean="0"/>
              <a:t>stress-strain </a:t>
            </a:r>
            <a:r>
              <a:rPr lang="en-US" dirty="0"/>
              <a:t>curve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stress-strain </a:t>
            </a:r>
            <a:r>
              <a:rPr lang="en-US" dirty="0">
                <a:solidFill>
                  <a:srgbClr val="FF0000"/>
                </a:solidFill>
              </a:rPr>
              <a:t>curve </a:t>
            </a:r>
            <a:r>
              <a:rPr lang="en-US" dirty="0"/>
              <a:t>of a </a:t>
            </a:r>
            <a:r>
              <a:rPr lang="en-US" dirty="0" smtClean="0"/>
              <a:t>structure </a:t>
            </a:r>
            <a:r>
              <a:rPr lang="en-US" dirty="0"/>
              <a:t>can be used to discern how a material </a:t>
            </a:r>
            <a:r>
              <a:rPr lang="en-US" dirty="0" smtClean="0"/>
              <a:t>:</a:t>
            </a:r>
          </a:p>
          <a:p>
            <a:pPr algn="l" rtl="0"/>
            <a:r>
              <a:rPr lang="en-US" dirty="0" smtClean="0"/>
              <a:t>changes </a:t>
            </a:r>
            <a:r>
              <a:rPr lang="en-US" dirty="0"/>
              <a:t>with </a:t>
            </a:r>
            <a:r>
              <a:rPr lang="en-US" b="1" dirty="0"/>
              <a:t>age</a:t>
            </a:r>
            <a:r>
              <a:rPr lang="en-US" dirty="0" smtClean="0"/>
              <a:t>, </a:t>
            </a:r>
          </a:p>
          <a:p>
            <a:pPr algn="l" rtl="0"/>
            <a:r>
              <a:rPr lang="en-US" dirty="0" smtClean="0"/>
              <a:t>how </a:t>
            </a:r>
            <a:r>
              <a:rPr lang="en-US" dirty="0"/>
              <a:t>materials react to different </a:t>
            </a:r>
            <a:r>
              <a:rPr lang="en-US" b="1" dirty="0"/>
              <a:t>force applications, </a:t>
            </a:r>
            <a:endParaRPr lang="en-US" b="1" dirty="0" smtClean="0"/>
          </a:p>
          <a:p>
            <a:pPr algn="l" rtl="0"/>
            <a:r>
              <a:rPr lang="en-US" dirty="0" smtClean="0"/>
              <a:t>and </a:t>
            </a:r>
            <a:r>
              <a:rPr lang="en-US" dirty="0"/>
              <a:t>how a material reacts to </a:t>
            </a:r>
            <a:r>
              <a:rPr lang="en-US" b="1" dirty="0"/>
              <a:t>lack of everyday stress</a:t>
            </a:r>
            <a:r>
              <a:rPr lang="en-US" b="1" dirty="0" smtClean="0"/>
              <a:t>.</a:t>
            </a:r>
          </a:p>
          <a:p>
            <a:pPr algn="l" rtl="0"/>
            <a:r>
              <a:rPr lang="fa-IR" dirty="0" smtClean="0"/>
              <a:t> </a:t>
            </a:r>
            <a:r>
              <a:rPr lang="en-US" b="1" dirty="0" smtClean="0"/>
              <a:t>Mechanical Property of the Tissue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5418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stress-curv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5715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9906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A number of key points on this curve are important to the ultimate function of the structure. </a:t>
            </a:r>
          </a:p>
        </p:txBody>
      </p:sp>
    </p:spTree>
    <p:extLst>
      <p:ext uri="{BB962C8B-B14F-4D97-AF65-F5344CB8AC3E}">
        <p14:creationId xmlns:p14="http://schemas.microsoft.com/office/powerpoint/2010/main" val="36211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459" y="762000"/>
            <a:ext cx="7024744" cy="799064"/>
          </a:xfrm>
        </p:spPr>
        <p:txBody>
          <a:bodyPr>
            <a:normAutofit/>
          </a:bodyPr>
          <a:lstStyle/>
          <a:p>
            <a:r>
              <a:rPr lang="en-US" dirty="0" smtClean="0"/>
              <a:t>stress-strain </a:t>
            </a:r>
            <a:r>
              <a:rPr lang="en-US" dirty="0"/>
              <a:t>curve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172" y="1600200"/>
            <a:ext cx="6777317" cy="3851429"/>
          </a:xfrm>
        </p:spPr>
        <p:txBody>
          <a:bodyPr/>
          <a:lstStyle/>
          <a:p>
            <a:pPr algn="l" rtl="0"/>
            <a:r>
              <a:rPr lang="en-US" dirty="0"/>
              <a:t>In this curve, the slope of the linear portion of the curve is the elastic modulus, or stiffness of the material. </a:t>
            </a:r>
            <a:endParaRPr lang="fa-IR" dirty="0"/>
          </a:p>
        </p:txBody>
      </p:sp>
      <p:pic>
        <p:nvPicPr>
          <p:cNvPr id="5" name="Picture 2" descr="C:\Users\lenovo\Desktop\stress-strain-cur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5783263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5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7010400" cy="3508977"/>
          </a:xfrm>
        </p:spPr>
        <p:txBody>
          <a:bodyPr/>
          <a:lstStyle/>
          <a:p>
            <a:pPr algn="l" rtl="0"/>
            <a:r>
              <a:rPr lang="en-US" dirty="0"/>
              <a:t>As greater force is applied to the structure, the slope of the curve eventually decreases. At this point, the structure is said to yield or reach its yield point. </a:t>
            </a:r>
          </a:p>
          <a:p>
            <a:pPr algn="l" rtl="0"/>
            <a:endParaRPr lang="fa-IR" dirty="0"/>
          </a:p>
        </p:txBody>
      </p:sp>
      <p:pic>
        <p:nvPicPr>
          <p:cNvPr id="4" name="Picture 4" descr="C:\Users\lenovo\Desktop\stress-strain-curve@2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509762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024744" cy="799064"/>
          </a:xfrm>
        </p:spPr>
        <p:txBody>
          <a:bodyPr/>
          <a:lstStyle/>
          <a:p>
            <a:r>
              <a:rPr lang="en-US" dirty="0"/>
              <a:t>elastic region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010400" cy="3508977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/>
              <a:t>Up to the yield point, the structure is said to be in the </a:t>
            </a:r>
            <a:r>
              <a:rPr lang="en-US" sz="2000" dirty="0">
                <a:solidFill>
                  <a:srgbClr val="FF0000"/>
                </a:solidFill>
              </a:rPr>
              <a:t>elastic region</a:t>
            </a:r>
            <a:r>
              <a:rPr lang="en-US" sz="2000" dirty="0"/>
              <a:t>. </a:t>
            </a:r>
            <a:endParaRPr lang="en-US" sz="2000" dirty="0" smtClean="0"/>
          </a:p>
          <a:p>
            <a:pPr algn="l" rtl="0"/>
            <a:r>
              <a:rPr lang="en-US" sz="2000" dirty="0" smtClean="0"/>
              <a:t>If </a:t>
            </a:r>
            <a:r>
              <a:rPr lang="en-US" sz="2000" dirty="0"/>
              <a:t>the stress is removed while the material is in this region, the material will return to its original length with no structural damage. </a:t>
            </a:r>
            <a:endParaRPr lang="fa-IR" sz="2000" dirty="0"/>
          </a:p>
        </p:txBody>
      </p:sp>
      <p:pic>
        <p:nvPicPr>
          <p:cNvPr id="5" name="Picture 2" descr="C:\Users\lenovo\Desktop\stress-cur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0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744" cy="1143000"/>
          </a:xfrm>
        </p:spPr>
        <p:txBody>
          <a:bodyPr/>
          <a:lstStyle/>
          <a:p>
            <a:r>
              <a:rPr lang="en-GB" b="1" dirty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The identification of </a:t>
            </a:r>
            <a:r>
              <a:rPr lang="en-GB" dirty="0" smtClean="0">
                <a:solidFill>
                  <a:srgbClr val="FF0000"/>
                </a:solidFill>
              </a:rPr>
              <a:t>cause and reason of injury </a:t>
            </a:r>
            <a:r>
              <a:rPr lang="en-GB" dirty="0" smtClean="0"/>
              <a:t>and also </a:t>
            </a:r>
            <a:r>
              <a:rPr lang="en-GB" dirty="0" smtClean="0">
                <a:solidFill>
                  <a:srgbClr val="FF0000"/>
                </a:solidFill>
              </a:rPr>
              <a:t>improved </a:t>
            </a:r>
            <a:r>
              <a:rPr lang="en-GB" dirty="0">
                <a:solidFill>
                  <a:srgbClr val="FF0000"/>
                </a:solidFill>
              </a:rPr>
              <a:t>protection against injury </a:t>
            </a:r>
            <a:r>
              <a:rPr lang="en-GB" dirty="0"/>
              <a:t>can be realized through a better understanding of the </a:t>
            </a:r>
            <a:r>
              <a:rPr lang="en-GB" b="1" dirty="0"/>
              <a:t>biomechanics of injury and disability.</a:t>
            </a:r>
          </a:p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3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762000"/>
          </a:xfrm>
        </p:spPr>
        <p:txBody>
          <a:bodyPr/>
          <a:lstStyle/>
          <a:p>
            <a:r>
              <a:rPr lang="en-US" dirty="0" smtClean="0"/>
              <a:t>Plastic Region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3511"/>
            <a:ext cx="7696200" cy="3508977"/>
          </a:xfrm>
        </p:spPr>
        <p:txBody>
          <a:bodyPr>
            <a:normAutofit/>
          </a:bodyPr>
          <a:lstStyle/>
          <a:p>
            <a:pPr algn="l" rtl="0"/>
            <a:r>
              <a:rPr lang="en-US" sz="2200" dirty="0"/>
              <a:t>After the yield point, the molecular components of the material are permanently displaced with respect to each other, and if the applied force is removed, the material will </a:t>
            </a:r>
            <a:r>
              <a:rPr lang="en-US" sz="2200" dirty="0">
                <a:solidFill>
                  <a:srgbClr val="FF0000"/>
                </a:solidFill>
              </a:rPr>
              <a:t>not return to its original length </a:t>
            </a:r>
            <a:endParaRPr lang="fa-IR" sz="22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lenovo\Desktop\stress-cur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57" y="3048000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64886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region after the yield point is the plastic region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602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1026"/>
          <p:cNvSpPr>
            <a:spLocks/>
          </p:cNvSpPr>
          <p:nvPr/>
        </p:nvSpPr>
        <p:spPr bwMode="auto">
          <a:xfrm>
            <a:off x="1227138" y="2951163"/>
            <a:ext cx="787400" cy="1997075"/>
          </a:xfrm>
          <a:custGeom>
            <a:avLst/>
            <a:gdLst>
              <a:gd name="T0" fmla="*/ 0 w 496"/>
              <a:gd name="T1" fmla="*/ 1258 h 1258"/>
              <a:gd name="T2" fmla="*/ 496 w 496"/>
              <a:gd name="T3" fmla="*/ 1258 h 1258"/>
              <a:gd name="T4" fmla="*/ 496 w 496"/>
              <a:gd name="T5" fmla="*/ 0 h 1258"/>
              <a:gd name="T6" fmla="*/ 0 60000 65536"/>
              <a:gd name="T7" fmla="*/ 0 60000 65536"/>
              <a:gd name="T8" fmla="*/ 0 60000 65536"/>
              <a:gd name="T9" fmla="*/ 0 w 496"/>
              <a:gd name="T10" fmla="*/ 0 h 1258"/>
              <a:gd name="T11" fmla="*/ 496 w 496"/>
              <a:gd name="T12" fmla="*/ 1258 h 1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6" h="1258">
                <a:moveTo>
                  <a:pt x="0" y="1258"/>
                </a:moveTo>
                <a:lnTo>
                  <a:pt x="496" y="1258"/>
                </a:lnTo>
                <a:lnTo>
                  <a:pt x="496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300038" y="939800"/>
            <a:ext cx="8435975" cy="5892800"/>
            <a:chOff x="189" y="316"/>
            <a:chExt cx="5314" cy="3712"/>
          </a:xfrm>
        </p:grpSpPr>
        <p:sp>
          <p:nvSpPr>
            <p:cNvPr id="15366" name="Freeform 1028"/>
            <p:cNvSpPr>
              <a:spLocks/>
            </p:cNvSpPr>
            <p:nvPr/>
          </p:nvSpPr>
          <p:spPr bwMode="auto">
            <a:xfrm>
              <a:off x="496" y="496"/>
              <a:ext cx="4639" cy="3139"/>
            </a:xfrm>
            <a:custGeom>
              <a:avLst/>
              <a:gdLst>
                <a:gd name="T0" fmla="*/ 0 w 4639"/>
                <a:gd name="T1" fmla="*/ 0 h 3139"/>
                <a:gd name="T2" fmla="*/ 0 w 4639"/>
                <a:gd name="T3" fmla="*/ 3139 h 3139"/>
                <a:gd name="T4" fmla="*/ 4639 w 4639"/>
                <a:gd name="T5" fmla="*/ 3139 h 3139"/>
                <a:gd name="T6" fmla="*/ 0 60000 65536"/>
                <a:gd name="T7" fmla="*/ 0 60000 65536"/>
                <a:gd name="T8" fmla="*/ 0 60000 65536"/>
                <a:gd name="T9" fmla="*/ 0 w 4639"/>
                <a:gd name="T10" fmla="*/ 0 h 3139"/>
                <a:gd name="T11" fmla="*/ 4639 w 4639"/>
                <a:gd name="T12" fmla="*/ 3139 h 31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39" h="3139">
                  <a:moveTo>
                    <a:pt x="0" y="0"/>
                  </a:moveTo>
                  <a:lnTo>
                    <a:pt x="0" y="3139"/>
                  </a:lnTo>
                  <a:lnTo>
                    <a:pt x="4639" y="3139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Freeform 1029"/>
            <p:cNvSpPr>
              <a:spLocks/>
            </p:cNvSpPr>
            <p:nvPr/>
          </p:nvSpPr>
          <p:spPr bwMode="auto">
            <a:xfrm>
              <a:off x="496" y="473"/>
              <a:ext cx="4016" cy="3162"/>
            </a:xfrm>
            <a:custGeom>
              <a:avLst/>
              <a:gdLst>
                <a:gd name="T0" fmla="*/ 0 w 4016"/>
                <a:gd name="T1" fmla="*/ 3162 h 3162"/>
                <a:gd name="T2" fmla="*/ 923 w 4016"/>
                <a:gd name="T3" fmla="*/ 750 h 3162"/>
                <a:gd name="T4" fmla="*/ 1420 w 4016"/>
                <a:gd name="T5" fmla="*/ 243 h 3162"/>
                <a:gd name="T6" fmla="*/ 2262 w 4016"/>
                <a:gd name="T7" fmla="*/ 150 h 3162"/>
                <a:gd name="T8" fmla="*/ 3139 w 4016"/>
                <a:gd name="T9" fmla="*/ 116 h 3162"/>
                <a:gd name="T10" fmla="*/ 4016 w 4016"/>
                <a:gd name="T11" fmla="*/ 0 h 3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16"/>
                <a:gd name="T19" fmla="*/ 0 h 3162"/>
                <a:gd name="T20" fmla="*/ 4016 w 4016"/>
                <a:gd name="T21" fmla="*/ 3162 h 31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16" h="3162">
                  <a:moveTo>
                    <a:pt x="0" y="3162"/>
                  </a:moveTo>
                  <a:cubicBezTo>
                    <a:pt x="327" y="2197"/>
                    <a:pt x="686" y="1236"/>
                    <a:pt x="923" y="750"/>
                  </a:cubicBezTo>
                  <a:cubicBezTo>
                    <a:pt x="1160" y="264"/>
                    <a:pt x="1197" y="343"/>
                    <a:pt x="1420" y="243"/>
                  </a:cubicBezTo>
                  <a:cubicBezTo>
                    <a:pt x="1643" y="143"/>
                    <a:pt x="1976" y="171"/>
                    <a:pt x="2262" y="150"/>
                  </a:cubicBezTo>
                  <a:cubicBezTo>
                    <a:pt x="2548" y="129"/>
                    <a:pt x="2847" y="141"/>
                    <a:pt x="3139" y="116"/>
                  </a:cubicBezTo>
                  <a:cubicBezTo>
                    <a:pt x="3431" y="91"/>
                    <a:pt x="3833" y="24"/>
                    <a:pt x="401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8" name="Text Box 1030"/>
            <p:cNvSpPr txBox="1">
              <a:spLocks noChangeArrowheads="1"/>
            </p:cNvSpPr>
            <p:nvPr/>
          </p:nvSpPr>
          <p:spPr bwMode="auto">
            <a:xfrm>
              <a:off x="562" y="961"/>
              <a:ext cx="714" cy="5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elastic</a:t>
              </a:r>
            </a:p>
            <a:p>
              <a:r>
                <a:rPr lang="en-US"/>
                <a:t>region</a:t>
              </a:r>
            </a:p>
          </p:txBody>
        </p:sp>
        <p:sp>
          <p:nvSpPr>
            <p:cNvPr id="15369" name="Text Box 1031"/>
            <p:cNvSpPr txBox="1">
              <a:spLocks noChangeArrowheads="1"/>
            </p:cNvSpPr>
            <p:nvPr/>
          </p:nvSpPr>
          <p:spPr bwMode="auto">
            <a:xfrm>
              <a:off x="2152" y="316"/>
              <a:ext cx="136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plastic region</a:t>
              </a:r>
            </a:p>
          </p:txBody>
        </p:sp>
        <p:sp>
          <p:nvSpPr>
            <p:cNvPr id="15370" name="Text Box 1032"/>
            <p:cNvSpPr txBox="1">
              <a:spLocks noChangeArrowheads="1"/>
            </p:cNvSpPr>
            <p:nvPr/>
          </p:nvSpPr>
          <p:spPr bwMode="auto">
            <a:xfrm>
              <a:off x="4042" y="547"/>
              <a:ext cx="14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fracture/failure</a:t>
              </a:r>
            </a:p>
          </p:txBody>
        </p:sp>
        <p:sp>
          <p:nvSpPr>
            <p:cNvPr id="15371" name="Text Box 1033"/>
            <p:cNvSpPr txBox="1">
              <a:spLocks noChangeArrowheads="1"/>
            </p:cNvSpPr>
            <p:nvPr/>
          </p:nvSpPr>
          <p:spPr bwMode="auto">
            <a:xfrm rot="-5400000">
              <a:off x="-422" y="1955"/>
              <a:ext cx="155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Stress (Load)</a:t>
              </a:r>
            </a:p>
          </p:txBody>
        </p:sp>
        <p:sp>
          <p:nvSpPr>
            <p:cNvPr id="15372" name="Text Box 1034"/>
            <p:cNvSpPr txBox="1">
              <a:spLocks noChangeArrowheads="1"/>
            </p:cNvSpPr>
            <p:nvPr/>
          </p:nvSpPr>
          <p:spPr bwMode="auto">
            <a:xfrm>
              <a:off x="1559" y="3701"/>
              <a:ext cx="2284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Strain (Deformation)</a:t>
              </a:r>
            </a:p>
          </p:txBody>
        </p:sp>
        <p:grpSp>
          <p:nvGrpSpPr>
            <p:cNvPr id="3" name="Group 1035"/>
            <p:cNvGrpSpPr>
              <a:grpSpLocks/>
            </p:cNvGrpSpPr>
            <p:nvPr/>
          </p:nvGrpSpPr>
          <p:grpSpPr bwMode="auto">
            <a:xfrm>
              <a:off x="1298" y="2021"/>
              <a:ext cx="801" cy="552"/>
              <a:chOff x="1298" y="2021"/>
              <a:chExt cx="801" cy="552"/>
            </a:xfrm>
          </p:grpSpPr>
          <p:sp>
            <p:nvSpPr>
              <p:cNvPr id="15374" name="Text Box 1036"/>
              <p:cNvSpPr txBox="1">
                <a:spLocks noChangeArrowheads="1"/>
              </p:cNvSpPr>
              <p:nvPr/>
            </p:nvSpPr>
            <p:spPr bwMode="auto">
              <a:xfrm>
                <a:off x="1298" y="2021"/>
                <a:ext cx="80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/>
                  <a:t>stress</a:t>
                </a:r>
                <a:endParaRPr lang="en-US">
                  <a:latin typeface="Symbol" pitchFamily="18" charset="2"/>
                </a:endParaRPr>
              </a:p>
            </p:txBody>
          </p:sp>
          <p:sp>
            <p:nvSpPr>
              <p:cNvPr id="15375" name="Text Box 1037"/>
              <p:cNvSpPr txBox="1">
                <a:spLocks noChangeArrowheads="1"/>
              </p:cNvSpPr>
              <p:nvPr/>
            </p:nvSpPr>
            <p:spPr bwMode="auto">
              <a:xfrm>
                <a:off x="1320" y="2285"/>
                <a:ext cx="75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/>
                  <a:t>strain</a:t>
                </a:r>
                <a:endParaRPr lang="en-US">
                  <a:latin typeface="Symbol" pitchFamily="18" charset="2"/>
                </a:endParaRPr>
              </a:p>
            </p:txBody>
          </p:sp>
          <p:sp>
            <p:nvSpPr>
              <p:cNvPr id="15376" name="Line 1038"/>
              <p:cNvSpPr>
                <a:spLocks noChangeShapeType="1"/>
              </p:cNvSpPr>
              <p:nvPr/>
            </p:nvSpPr>
            <p:spPr bwMode="auto">
              <a:xfrm flipH="1">
                <a:off x="1315" y="2320"/>
                <a:ext cx="73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364" name="Text Box 1039"/>
          <p:cNvSpPr txBox="1">
            <a:spLocks noChangeArrowheads="1"/>
          </p:cNvSpPr>
          <p:nvPr/>
        </p:nvSpPr>
        <p:spPr bwMode="auto">
          <a:xfrm>
            <a:off x="381000" y="381000"/>
            <a:ext cx="398378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 sz="2400" b="0" u="sng" dirty="0"/>
              <a:t>Elastic</a:t>
            </a:r>
            <a:r>
              <a:rPr lang="en-US" sz="2400" b="0" dirty="0"/>
              <a:t> &amp; </a:t>
            </a:r>
            <a:r>
              <a:rPr lang="en-US" sz="2400" b="0" u="sng" dirty="0"/>
              <a:t>Plastic</a:t>
            </a:r>
            <a:r>
              <a:rPr lang="en-US" sz="2400" b="0" dirty="0"/>
              <a:t> responses</a:t>
            </a:r>
          </a:p>
        </p:txBody>
      </p:sp>
      <p:sp>
        <p:nvSpPr>
          <p:cNvPr id="15365" name="Text Box 1040"/>
          <p:cNvSpPr txBox="1">
            <a:spLocks noChangeArrowheads="1"/>
          </p:cNvSpPr>
          <p:nvPr/>
        </p:nvSpPr>
        <p:spPr bwMode="auto">
          <a:xfrm>
            <a:off x="3676650" y="2500313"/>
            <a:ext cx="4883150" cy="2895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000" i="1" u="sng" dirty="0"/>
              <a:t>elastic</a:t>
            </a:r>
            <a:r>
              <a:rPr lang="en-US" sz="2000" dirty="0"/>
              <a:t> thru 3%deformation</a:t>
            </a:r>
          </a:p>
          <a:p>
            <a:pPr algn="l">
              <a:buFontTx/>
              <a:buChar char="•"/>
            </a:pPr>
            <a:endParaRPr lang="en-US" sz="2000" dirty="0"/>
          </a:p>
          <a:p>
            <a:pPr algn="l">
              <a:buFontTx/>
              <a:buChar char="•"/>
            </a:pPr>
            <a:r>
              <a:rPr lang="en-US" sz="2000" i="1" u="sng" dirty="0"/>
              <a:t>plastic</a:t>
            </a:r>
            <a:r>
              <a:rPr lang="en-US" sz="2000" dirty="0"/>
              <a:t> response leads to fracturing</a:t>
            </a:r>
          </a:p>
          <a:p>
            <a:pPr algn="l">
              <a:buFontTx/>
              <a:buChar char="•"/>
            </a:pPr>
            <a:endParaRPr lang="en-US" sz="2000" dirty="0"/>
          </a:p>
          <a:p>
            <a:pPr algn="l">
              <a:buFontTx/>
              <a:buChar char="•"/>
            </a:pPr>
            <a:r>
              <a:rPr lang="en-US" sz="2000" i="1" u="sng" dirty="0"/>
              <a:t>Strength</a:t>
            </a:r>
            <a:r>
              <a:rPr lang="en-US" sz="2000" dirty="0"/>
              <a:t> defined by failure point</a:t>
            </a:r>
          </a:p>
          <a:p>
            <a:pPr algn="l"/>
            <a:endParaRPr lang="en-US" sz="2000" dirty="0"/>
          </a:p>
          <a:p>
            <a:pPr algn="l">
              <a:buFontTx/>
              <a:buChar char="•"/>
            </a:pPr>
            <a:r>
              <a:rPr lang="en-US" sz="2000" i="1" u="sng" dirty="0"/>
              <a:t>Stiffness</a:t>
            </a:r>
            <a:r>
              <a:rPr lang="en-US" sz="2000" dirty="0"/>
              <a:t> defined as the slope of the </a:t>
            </a:r>
          </a:p>
          <a:p>
            <a:pPr lvl="1" algn="l"/>
            <a:r>
              <a:rPr lang="en-US" sz="2000" dirty="0"/>
              <a:t>elastic portion of the curve</a:t>
            </a:r>
            <a:endParaRPr lang="en-US" sz="2000" u="sng" dirty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14400"/>
            <a:ext cx="7109908" cy="4918229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For </a:t>
            </a:r>
            <a:r>
              <a:rPr lang="en-US" dirty="0"/>
              <a:t>rigid materials, such as </a:t>
            </a:r>
            <a:r>
              <a:rPr lang="en-US" b="1" dirty="0">
                <a:solidFill>
                  <a:srgbClr val="FF0000"/>
                </a:solidFill>
              </a:rPr>
              <a:t>bone</a:t>
            </a:r>
            <a:r>
              <a:rPr lang="en-US" dirty="0"/>
              <a:t>, the </a:t>
            </a:r>
            <a:r>
              <a:rPr lang="en-US" u="sng" dirty="0"/>
              <a:t>yield or plastic region is relatively </a:t>
            </a:r>
            <a:r>
              <a:rPr lang="en-US" u="sng" dirty="0">
                <a:solidFill>
                  <a:srgbClr val="FF0000"/>
                </a:solidFill>
              </a:rPr>
              <a:t>small</a:t>
            </a:r>
            <a:r>
              <a:rPr lang="en-US" u="sng" dirty="0"/>
              <a:t>,</a:t>
            </a:r>
            <a:r>
              <a:rPr lang="en-US" dirty="0"/>
              <a:t> but for other materials, it can be relatively </a:t>
            </a:r>
            <a:r>
              <a:rPr lang="en-US" u="sng" dirty="0"/>
              <a:t>large</a:t>
            </a:r>
            <a:r>
              <a:rPr lang="en-US" dirty="0"/>
              <a:t>. </a:t>
            </a:r>
            <a:endParaRPr lang="fa-IR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If </a:t>
            </a:r>
            <a:r>
              <a:rPr lang="en-US" dirty="0"/>
              <a:t>the applied force continues beyond the plastic region, the structure will eventually reach </a:t>
            </a:r>
            <a:r>
              <a:rPr lang="en-US" b="1" dirty="0">
                <a:solidFill>
                  <a:srgbClr val="FF0000"/>
                </a:solidFill>
              </a:rPr>
              <a:t>failure</a:t>
            </a:r>
            <a:r>
              <a:rPr lang="en-US" dirty="0"/>
              <a:t>, at which point the stress quickly falls to zero. The maximal stress reached when failure occurs determines the </a:t>
            </a:r>
            <a:r>
              <a:rPr lang="en-US" b="1" u="sng" dirty="0"/>
              <a:t>failure strength and failure strain of the material.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290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Conclusion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6777317" cy="3508977"/>
          </a:xfrm>
        </p:spPr>
        <p:txBody>
          <a:bodyPr/>
          <a:lstStyle/>
          <a:p>
            <a:pPr algn="l" rtl="0"/>
            <a:r>
              <a:rPr lang="en-US" b="1" dirty="0"/>
              <a:t>In normal functional activities</a:t>
            </a:r>
            <a:r>
              <a:rPr lang="en-US" dirty="0"/>
              <a:t>, the stress applied will </a:t>
            </a:r>
            <a:r>
              <a:rPr lang="en-US" dirty="0">
                <a:solidFill>
                  <a:srgbClr val="FF0000"/>
                </a:solidFill>
              </a:rPr>
              <a:t>not cause a strain </a:t>
            </a:r>
            <a:r>
              <a:rPr lang="en-US" dirty="0"/>
              <a:t>that reaches the </a:t>
            </a:r>
            <a:r>
              <a:rPr lang="en-US" dirty="0" smtClean="0"/>
              <a:t>yield </a:t>
            </a:r>
            <a:r>
              <a:rPr lang="en-US" dirty="0"/>
              <a:t>point. </a:t>
            </a:r>
            <a:endParaRPr lang="en-US" dirty="0" smtClean="0"/>
          </a:p>
          <a:p>
            <a:pPr algn="l" rtl="0"/>
            <a:r>
              <a:rPr lang="en-US" dirty="0" smtClean="0"/>
              <a:t>…but in some sport and exercise;  that can be created the trauma and injury:</a:t>
            </a:r>
          </a:p>
          <a:p>
            <a:pPr marL="68580" indent="0" algn="l" rtl="0">
              <a:buNone/>
            </a:pPr>
            <a:r>
              <a:rPr lang="en-US" dirty="0" smtClean="0"/>
              <a:t>…..the strain can reached into the plastic and finally </a:t>
            </a:r>
            <a:r>
              <a:rPr lang="en-US" b="1" dirty="0" smtClean="0"/>
              <a:t>fracture point</a:t>
            </a:r>
            <a:r>
              <a:rPr lang="en-US" dirty="0" smtClean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731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7024744" cy="6466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Mechanical </a:t>
            </a:r>
            <a:r>
              <a:rPr lang="en-US" sz="3200" b="1" dirty="0"/>
              <a:t>Properties of </a:t>
            </a:r>
            <a:r>
              <a:rPr lang="en-US" sz="3200" b="1" dirty="0" smtClean="0"/>
              <a:t>structure</a:t>
            </a:r>
            <a:endParaRPr lang="fa-I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467600" cy="3508977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/>
              <a:t>The mechanical properties of </a:t>
            </a:r>
            <a:r>
              <a:rPr lang="en-US" sz="2800" dirty="0" smtClean="0">
                <a:solidFill>
                  <a:srgbClr val="FF0000"/>
                </a:solidFill>
              </a:rPr>
              <a:t>structure/bone</a:t>
            </a:r>
            <a:r>
              <a:rPr lang="en-US" sz="2800" dirty="0" smtClean="0"/>
              <a:t> </a:t>
            </a:r>
            <a:r>
              <a:rPr lang="en-US" sz="2800" dirty="0"/>
              <a:t>are as complex and varied as its composition. </a:t>
            </a:r>
          </a:p>
          <a:p>
            <a:pPr algn="l" rtl="0"/>
            <a:r>
              <a:rPr lang="en-US" sz="2800" dirty="0" smtClean="0"/>
              <a:t>The </a:t>
            </a:r>
            <a:r>
              <a:rPr lang="en-US" sz="2800" dirty="0"/>
              <a:t>measurement of bone </a:t>
            </a:r>
            <a:r>
              <a:rPr lang="en-US" sz="2800" dirty="0">
                <a:solidFill>
                  <a:srgbClr val="FF0000"/>
                </a:solidFill>
              </a:rPr>
              <a:t>strength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stiffness</a:t>
            </a:r>
            <a:r>
              <a:rPr lang="en-US" sz="2800" dirty="0"/>
              <a:t>, and </a:t>
            </a:r>
            <a:r>
              <a:rPr lang="en-US" sz="2800" dirty="0">
                <a:solidFill>
                  <a:srgbClr val="FF0000"/>
                </a:solidFill>
              </a:rPr>
              <a:t>energy</a:t>
            </a:r>
            <a:r>
              <a:rPr lang="en-US" sz="2800" dirty="0"/>
              <a:t> depends on both the </a:t>
            </a:r>
            <a:r>
              <a:rPr lang="en-US" sz="2800" u="sng" dirty="0"/>
              <a:t>material composition </a:t>
            </a:r>
            <a:r>
              <a:rPr lang="en-US" sz="2800" dirty="0"/>
              <a:t>and the </a:t>
            </a:r>
            <a:r>
              <a:rPr lang="en-US" sz="2800" u="sng" dirty="0"/>
              <a:t>structural properties </a:t>
            </a:r>
            <a:r>
              <a:rPr lang="en-US" sz="2800" dirty="0"/>
              <a:t>of bone. </a:t>
            </a:r>
            <a:endParaRPr lang="en-US" sz="2800" dirty="0" smtClean="0"/>
          </a:p>
          <a:p>
            <a:pPr algn="l" rtl="0"/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2410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/>
              <a:t>Mechanical Properties of structure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 </a:t>
            </a:r>
            <a:r>
              <a:rPr lang="en-US" sz="3200" dirty="0"/>
              <a:t>the mechanical properties also vary with </a:t>
            </a:r>
            <a:r>
              <a:rPr lang="en-US" sz="3200" b="1" dirty="0"/>
              <a:t>age</a:t>
            </a:r>
            <a:r>
              <a:rPr lang="en-US" sz="3200" dirty="0"/>
              <a:t> and </a:t>
            </a:r>
            <a:r>
              <a:rPr lang="en-US" sz="3200" b="1" dirty="0"/>
              <a:t>gender</a:t>
            </a:r>
            <a:r>
              <a:rPr lang="en-US" sz="3200" dirty="0"/>
              <a:t> and with the </a:t>
            </a:r>
            <a:r>
              <a:rPr lang="en-US" sz="3200" b="1" dirty="0"/>
              <a:t>location</a:t>
            </a:r>
            <a:r>
              <a:rPr lang="en-US" sz="3200" dirty="0"/>
              <a:t> of the bone, such as the </a:t>
            </a:r>
            <a:r>
              <a:rPr lang="en-US" sz="3200" dirty="0" err="1"/>
              <a:t>humerus</a:t>
            </a:r>
            <a:r>
              <a:rPr lang="en-US" sz="3200" dirty="0"/>
              <a:t> versus the tibia. </a:t>
            </a:r>
            <a:endParaRPr lang="en-US" sz="3200" dirty="0" smtClean="0"/>
          </a:p>
          <a:p>
            <a:pPr algn="l" rtl="0"/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8572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/>
              <a:t>Mechanical Properties of structure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Additional variation may result from other factors such as </a:t>
            </a:r>
            <a:r>
              <a:rPr lang="en-US" dirty="0" smtClean="0"/>
              <a:t>: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orientation </a:t>
            </a:r>
            <a:r>
              <a:rPr lang="en-US" dirty="0">
                <a:solidFill>
                  <a:srgbClr val="FF0000"/>
                </a:solidFill>
              </a:rPr>
              <a:t>of load </a:t>
            </a:r>
            <a:r>
              <a:rPr lang="en-US" dirty="0"/>
              <a:t>applied to the bone, </a:t>
            </a:r>
            <a:r>
              <a:rPr lang="en-US" dirty="0">
                <a:solidFill>
                  <a:srgbClr val="FF0000"/>
                </a:solidFill>
              </a:rPr>
              <a:t>rate of load application</a:t>
            </a:r>
            <a:r>
              <a:rPr lang="en-US" dirty="0"/>
              <a:t>, </a:t>
            </a:r>
            <a:endParaRPr lang="en-US" dirty="0" smtClean="0"/>
          </a:p>
          <a:p>
            <a:pPr algn="l" rtl="0"/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</a:rPr>
              <a:t>type of load</a:t>
            </a:r>
            <a:r>
              <a:rPr lang="en-US" dirty="0"/>
              <a:t>.</a:t>
            </a:r>
          </a:p>
          <a:p>
            <a:pPr marL="68580" indent="0" algn="l" rtl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572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467600" cy="3508977"/>
          </a:xfrm>
        </p:spPr>
        <p:txBody>
          <a:bodyPr>
            <a:noAutofit/>
          </a:bodyPr>
          <a:lstStyle/>
          <a:p>
            <a:pPr algn="l" rtl="0"/>
            <a:r>
              <a:rPr lang="en-US" dirty="0"/>
              <a:t>Bone must be capable of withstanding a variety of imposed forces simultaneously</a:t>
            </a:r>
            <a:r>
              <a:rPr lang="en-US" dirty="0" smtClean="0"/>
              <a:t>.</a:t>
            </a:r>
          </a:p>
          <a:p>
            <a:pPr algn="l" rtl="0"/>
            <a:r>
              <a:rPr lang="en-US" sz="2800" dirty="0" smtClean="0"/>
              <a:t> </a:t>
            </a:r>
            <a:r>
              <a:rPr lang="en-US" sz="2800" dirty="0"/>
              <a:t>In a </a:t>
            </a:r>
            <a:r>
              <a:rPr lang="en-US" sz="2800" u="sng" dirty="0">
                <a:solidFill>
                  <a:srgbClr val="FF0000"/>
                </a:solidFill>
              </a:rPr>
              <a:t>static position</a:t>
            </a:r>
            <a:r>
              <a:rPr lang="en-US" sz="2800" dirty="0"/>
              <a:t>, bone resists the force of gravity, supports the weight of the body, and absorbs muscular activity produced to maintain the static posture. </a:t>
            </a:r>
            <a:endParaRPr lang="en-US" sz="2800" dirty="0" smtClean="0"/>
          </a:p>
          <a:p>
            <a:pPr algn="l" rtl="0"/>
            <a:r>
              <a:rPr lang="en-US" sz="2800" dirty="0" smtClean="0"/>
              <a:t>In </a:t>
            </a:r>
            <a:r>
              <a:rPr lang="en-US" sz="2800" dirty="0"/>
              <a:t>a </a:t>
            </a:r>
            <a:r>
              <a:rPr lang="en-US" sz="2800" u="sng" dirty="0">
                <a:solidFill>
                  <a:srgbClr val="FF0000"/>
                </a:solidFill>
              </a:rPr>
              <a:t>dynamic mode </a:t>
            </a:r>
            <a:r>
              <a:rPr lang="en-US" sz="2800" dirty="0"/>
              <a:t>such as running, the forces are magnified many times and become multidirectional.</a:t>
            </a:r>
          </a:p>
          <a:p>
            <a:pPr algn="l" rtl="0"/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27263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7024744" cy="724936"/>
          </a:xfrm>
        </p:spPr>
        <p:txBody>
          <a:bodyPr>
            <a:noAutofit/>
          </a:bodyPr>
          <a:lstStyle/>
          <a:p>
            <a:r>
              <a:rPr lang="fa-IR" sz="2400" dirty="0" smtClean="0"/>
              <a:t>            </a:t>
            </a:r>
            <a:r>
              <a:rPr lang="en-US" sz="2400" dirty="0" smtClean="0"/>
              <a:t>Strength </a:t>
            </a:r>
            <a:r>
              <a:rPr lang="en-US" sz="2400" dirty="0"/>
              <a:t>and Stiffness of Bone</a:t>
            </a:r>
            <a:br>
              <a:rPr lang="en-US" sz="2400" dirty="0"/>
            </a:b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6777317" cy="3851429"/>
          </a:xfrm>
        </p:spPr>
        <p:txBody>
          <a:bodyPr/>
          <a:lstStyle/>
          <a:p>
            <a:pPr algn="l" rtl="0"/>
            <a:r>
              <a:rPr lang="en-US" dirty="0"/>
              <a:t>The behavior of any material under loading conditions is determined by its strength and </a:t>
            </a:r>
            <a:r>
              <a:rPr lang="en-US" dirty="0" smtClean="0"/>
              <a:t>stiffness</a:t>
            </a:r>
            <a:endParaRPr lang="fa-IR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strength can be evaluated by examining the relationship between the </a:t>
            </a:r>
            <a:r>
              <a:rPr lang="en-US" u="sng" dirty="0">
                <a:solidFill>
                  <a:srgbClr val="FF0000"/>
                </a:solidFill>
              </a:rPr>
              <a:t>load imposed </a:t>
            </a:r>
            <a:r>
              <a:rPr lang="en-US" dirty="0">
                <a:solidFill>
                  <a:srgbClr val="FF0000"/>
                </a:solidFill>
              </a:rPr>
              <a:t>(external force) </a:t>
            </a:r>
            <a:r>
              <a:rPr lang="en-US" dirty="0"/>
              <a:t>and the </a:t>
            </a:r>
            <a:r>
              <a:rPr lang="en-US" u="sng" dirty="0">
                <a:solidFill>
                  <a:srgbClr val="FF0000"/>
                </a:solidFill>
              </a:rPr>
              <a:t>amount of deformation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internal reaction) </a:t>
            </a:r>
            <a:r>
              <a:rPr lang="en-US" dirty="0"/>
              <a:t>occurring in the material.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227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162800" cy="4953000"/>
          </a:xfrm>
        </p:spPr>
        <p:txBody>
          <a:bodyPr>
            <a:noAutofit/>
          </a:bodyPr>
          <a:lstStyle/>
          <a:p>
            <a:pPr algn="l" rtl="0"/>
            <a:r>
              <a:rPr lang="en-US" sz="2600" dirty="0"/>
              <a:t>bone must be </a:t>
            </a:r>
            <a:r>
              <a:rPr lang="en-US" sz="2600" dirty="0">
                <a:solidFill>
                  <a:srgbClr val="FF0000"/>
                </a:solidFill>
              </a:rPr>
              <a:t>stiff</a:t>
            </a:r>
            <a:r>
              <a:rPr lang="en-US" sz="2600" dirty="0"/>
              <a:t> yet </a:t>
            </a:r>
            <a:r>
              <a:rPr lang="en-US" sz="2600" dirty="0">
                <a:solidFill>
                  <a:srgbClr val="FF0000"/>
                </a:solidFill>
              </a:rPr>
              <a:t>flexible</a:t>
            </a:r>
            <a:r>
              <a:rPr lang="en-US" sz="2600" dirty="0"/>
              <a:t> and </a:t>
            </a:r>
            <a:r>
              <a:rPr lang="en-US" sz="2600" u="sng" dirty="0"/>
              <a:t>strong</a:t>
            </a:r>
            <a:r>
              <a:rPr lang="en-US" sz="2600" dirty="0"/>
              <a:t> yet </a:t>
            </a:r>
            <a:r>
              <a:rPr lang="en-US" sz="2600" u="sng" dirty="0"/>
              <a:t>light</a:t>
            </a:r>
            <a:r>
              <a:rPr lang="en-US" sz="2600" dirty="0"/>
              <a:t>. </a:t>
            </a:r>
            <a:endParaRPr lang="en-US" sz="2600" dirty="0" smtClean="0"/>
          </a:p>
          <a:p>
            <a:pPr algn="l" rtl="0"/>
            <a:r>
              <a:rPr lang="en-US" sz="2600" b="1" dirty="0" smtClean="0"/>
              <a:t>Strength</a:t>
            </a:r>
            <a:r>
              <a:rPr lang="en-US" sz="2600" dirty="0" smtClean="0"/>
              <a:t> </a:t>
            </a:r>
            <a:r>
              <a:rPr lang="en-US" sz="2600" dirty="0"/>
              <a:t>is necessary for load bearing, and </a:t>
            </a:r>
            <a:r>
              <a:rPr lang="en-US" sz="2600" b="1" dirty="0"/>
              <a:t>lightness</a:t>
            </a:r>
            <a:r>
              <a:rPr lang="en-US" sz="2600" dirty="0"/>
              <a:t> is necessary to allow movement. </a:t>
            </a:r>
            <a:endParaRPr lang="en-US" sz="2600" dirty="0" smtClean="0"/>
          </a:p>
          <a:p>
            <a:pPr algn="l" rtl="0"/>
            <a:r>
              <a:rPr lang="en-US" sz="2600" dirty="0" smtClean="0"/>
              <a:t>The </a:t>
            </a:r>
            <a:r>
              <a:rPr lang="en-US" sz="2600" dirty="0"/>
              <a:t>strength in weight-bearing bones lies in their ability to resist bending by being stiff</a:t>
            </a:r>
            <a:r>
              <a:rPr lang="en-US" sz="2600" dirty="0" smtClean="0"/>
              <a:t>.</a:t>
            </a:r>
            <a:endParaRPr lang="fa-IR" sz="2600" dirty="0" smtClean="0"/>
          </a:p>
          <a:p>
            <a:pPr algn="l" rtl="0"/>
            <a:r>
              <a:rPr lang="en-US" sz="2600" dirty="0" smtClean="0"/>
              <a:t> </a:t>
            </a:r>
            <a:r>
              <a:rPr lang="en-US" sz="2600" dirty="0"/>
              <a:t>Flexibility is needed to absorb high-impact forces, and </a:t>
            </a:r>
            <a:r>
              <a:rPr lang="en-US" sz="2600" b="1" dirty="0">
                <a:solidFill>
                  <a:srgbClr val="FF0000"/>
                </a:solidFill>
              </a:rPr>
              <a:t>the elastic properties of bone allow it to absorb energy by changing shape without failing and then return to its normal length.</a:t>
            </a:r>
            <a:endParaRPr lang="fa-IR" sz="2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108" y="457200"/>
            <a:ext cx="311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Bone- Structural Properties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66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Introduction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262308" cy="3508977"/>
          </a:xfrm>
        </p:spPr>
        <p:txBody>
          <a:bodyPr/>
          <a:lstStyle/>
          <a:p>
            <a:pPr algn="l" rtl="0"/>
            <a:r>
              <a:rPr lang="en-GB" dirty="0" smtClean="0"/>
              <a:t>Although </a:t>
            </a:r>
            <a:r>
              <a:rPr lang="en-GB" dirty="0"/>
              <a:t>physical activity is associated with an overall reduction in mortality</a:t>
            </a:r>
            <a:r>
              <a:rPr lang="en-GB" dirty="0" smtClean="0"/>
              <a:t>, morbidity </a:t>
            </a:r>
            <a:r>
              <a:rPr lang="en-GB" dirty="0"/>
              <a:t>and an improved quality of </a:t>
            </a:r>
            <a:r>
              <a:rPr lang="en-GB" dirty="0" smtClean="0"/>
              <a:t>life, </a:t>
            </a:r>
            <a:r>
              <a:rPr lang="en-GB" dirty="0"/>
              <a:t>it also carries an </a:t>
            </a:r>
            <a:r>
              <a:rPr lang="en-GB" dirty="0">
                <a:solidFill>
                  <a:srgbClr val="FF0000"/>
                </a:solidFill>
              </a:rPr>
              <a:t>increased risk of injury and </a:t>
            </a:r>
            <a:r>
              <a:rPr lang="en-GB" dirty="0" smtClean="0">
                <a:solidFill>
                  <a:srgbClr val="FF0000"/>
                </a:solidFill>
              </a:rPr>
              <a:t>disability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7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024744" cy="762000"/>
          </a:xfrm>
        </p:spPr>
        <p:txBody>
          <a:bodyPr/>
          <a:lstStyle/>
          <a:p>
            <a:r>
              <a:rPr lang="en-US" dirty="0" smtClean="0"/>
              <a:t>In conclusion: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7186108" cy="4003829"/>
          </a:xfrm>
        </p:spPr>
        <p:txBody>
          <a:bodyPr>
            <a:normAutofit/>
          </a:bodyPr>
          <a:lstStyle/>
          <a:p>
            <a:pPr algn="l" rtl="0"/>
            <a:r>
              <a:rPr lang="en-US" sz="2600" dirty="0"/>
              <a:t>If the imparted energy exceeds the zone of elastic deformation, </a:t>
            </a:r>
            <a:r>
              <a:rPr lang="en-US" sz="2600" dirty="0">
                <a:solidFill>
                  <a:srgbClr val="FF0000"/>
                </a:solidFill>
              </a:rPr>
              <a:t>plastic deformation occurs</a:t>
            </a:r>
            <a:r>
              <a:rPr lang="en-US" sz="2600" dirty="0"/>
              <a:t> </a:t>
            </a:r>
            <a:r>
              <a:rPr lang="en-US" sz="2600" dirty="0" smtClean="0"/>
              <a:t>and create </a:t>
            </a:r>
            <a:r>
              <a:rPr lang="en-US" sz="2600" dirty="0" err="1" smtClean="0"/>
              <a:t>microdamage</a:t>
            </a:r>
            <a:r>
              <a:rPr lang="en-US" sz="2600" dirty="0" smtClean="0"/>
              <a:t> </a:t>
            </a:r>
            <a:r>
              <a:rPr lang="en-US" sz="2600" dirty="0"/>
              <a:t>to the bone. </a:t>
            </a:r>
            <a:endParaRPr lang="en-US" sz="2600" dirty="0" smtClean="0"/>
          </a:p>
          <a:p>
            <a:pPr algn="l" rtl="0"/>
            <a:r>
              <a:rPr lang="en-US" sz="2600" dirty="0" smtClean="0"/>
              <a:t>If </a:t>
            </a:r>
            <a:r>
              <a:rPr lang="en-US" sz="2600" dirty="0"/>
              <a:t>both the elastic and plastic zones are exceeded, the imparted energy is released in the form of a </a:t>
            </a:r>
            <a:r>
              <a:rPr lang="en-US" sz="2600" dirty="0">
                <a:solidFill>
                  <a:srgbClr val="FF0000"/>
                </a:solidFill>
              </a:rPr>
              <a:t>fracture</a:t>
            </a:r>
            <a:r>
              <a:rPr lang="en-US" sz="2600" dirty="0"/>
              <a:t>.</a:t>
            </a:r>
            <a:endParaRPr lang="fa-IR" sz="2600" dirty="0"/>
          </a:p>
        </p:txBody>
      </p:sp>
    </p:spTree>
    <p:extLst>
      <p:ext uri="{BB962C8B-B14F-4D97-AF65-F5344CB8AC3E}">
        <p14:creationId xmlns:p14="http://schemas.microsoft.com/office/powerpoint/2010/main" val="36996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Strength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6777317" cy="4042377"/>
          </a:xfrm>
        </p:spPr>
        <p:txBody>
          <a:bodyPr/>
          <a:lstStyle/>
          <a:p>
            <a:pPr algn="l" rtl="0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strength</a:t>
            </a:r>
            <a:r>
              <a:rPr lang="en-US" dirty="0"/>
              <a:t> of bone or any other material is defined by the </a:t>
            </a:r>
            <a:r>
              <a:rPr lang="en-US" dirty="0">
                <a:solidFill>
                  <a:srgbClr val="FF0000"/>
                </a:solidFill>
              </a:rPr>
              <a:t>failure point </a:t>
            </a:r>
            <a:r>
              <a:rPr lang="en-US" dirty="0"/>
              <a:t>or the load sustained before failure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The overall ability of bone to bear a load depends on having </a:t>
            </a:r>
            <a:r>
              <a:rPr lang="en-US" dirty="0">
                <a:solidFill>
                  <a:srgbClr val="FF0000"/>
                </a:solidFill>
              </a:rPr>
              <a:t>sufficient bone mass </a:t>
            </a:r>
            <a:r>
              <a:rPr lang="en-US" u="sng" dirty="0"/>
              <a:t>with adequate material </a:t>
            </a:r>
            <a:r>
              <a:rPr lang="en-US" u="sng" dirty="0" smtClean="0"/>
              <a:t>properties </a:t>
            </a:r>
          </a:p>
          <a:p>
            <a:pPr algn="l" rtl="0"/>
            <a:r>
              <a:rPr lang="en-US" dirty="0" smtClean="0"/>
              <a:t>as well as </a:t>
            </a:r>
            <a:r>
              <a:rPr lang="en-US" u="sng" dirty="0" smtClean="0"/>
              <a:t>fiber arrangement </a:t>
            </a:r>
            <a:r>
              <a:rPr lang="en-US" dirty="0" smtClean="0"/>
              <a:t>that resist </a:t>
            </a:r>
            <a:r>
              <a:rPr lang="en-US" dirty="0"/>
              <a:t>loading possibilities in different </a:t>
            </a:r>
            <a:r>
              <a:rPr lang="en-US" dirty="0" smtClean="0"/>
              <a:t>directions</a:t>
            </a:r>
          </a:p>
        </p:txBody>
      </p:sp>
    </p:spTree>
    <p:extLst>
      <p:ext uri="{BB962C8B-B14F-4D97-AF65-F5344CB8AC3E}">
        <p14:creationId xmlns:p14="http://schemas.microsoft.com/office/powerpoint/2010/main" val="23400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Strength of bone is provided by the mineralization of its tissue</a:t>
            </a:r>
            <a:r>
              <a:rPr lang="en-US" dirty="0" smtClean="0"/>
              <a:t>:</a:t>
            </a:r>
            <a:endParaRPr lang="fa-IR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the greater the tissue mineral content, the stiffer and stronger the material</a:t>
            </a:r>
            <a:r>
              <a:rPr lang="en-US" dirty="0"/>
              <a:t>. </a:t>
            </a:r>
            <a:endParaRPr lang="fa-IR" dirty="0" smtClean="0"/>
          </a:p>
          <a:p>
            <a:pPr algn="l" rtl="0"/>
            <a:r>
              <a:rPr lang="en-US" dirty="0" smtClean="0"/>
              <a:t>If </a:t>
            </a:r>
            <a:r>
              <a:rPr lang="en-US" dirty="0"/>
              <a:t>bone becomes too mineralized, however, it becomes </a:t>
            </a:r>
            <a:r>
              <a:rPr lang="en-US" dirty="0">
                <a:solidFill>
                  <a:srgbClr val="FF0000"/>
                </a:solidFill>
              </a:rPr>
              <a:t>brittle</a:t>
            </a:r>
            <a:r>
              <a:rPr lang="en-US" dirty="0"/>
              <a:t> and does not give during impact loading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581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Stiffness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Stiffness</a:t>
            </a:r>
            <a:r>
              <a:rPr lang="en-US" dirty="0"/>
              <a:t>, or the modulus of elasticity, is determined by the slope of the load deformation curve in the elastic response range and is representative of the </a:t>
            </a:r>
            <a:r>
              <a:rPr lang="en-US" dirty="0">
                <a:solidFill>
                  <a:srgbClr val="FF0000"/>
                </a:solidFill>
              </a:rPr>
              <a:t>material's resistance to load as the structure </a:t>
            </a:r>
            <a:r>
              <a:rPr lang="en-US" dirty="0" smtClean="0">
                <a:solidFill>
                  <a:srgbClr val="FF0000"/>
                </a:solidFill>
              </a:rPr>
              <a:t>deforms</a:t>
            </a:r>
            <a:endParaRPr lang="fa-I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and deformation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Bone is not as stiff as glass or metal, and unlike these materials, it does not respond in a linear fashion because it yields and deforms </a:t>
            </a:r>
            <a:r>
              <a:rPr lang="en-US" dirty="0" err="1"/>
              <a:t>nonuniformly</a:t>
            </a:r>
            <a:r>
              <a:rPr lang="en-US" dirty="0"/>
              <a:t> during the loading </a:t>
            </a:r>
            <a:r>
              <a:rPr lang="en-US" dirty="0" smtClean="0"/>
              <a:t>phase. </a:t>
            </a:r>
          </a:p>
          <a:p>
            <a:pPr algn="l" rtl="0"/>
            <a:r>
              <a:rPr lang="en-US" dirty="0" smtClean="0"/>
              <a:t>Bone </a:t>
            </a:r>
            <a:r>
              <a:rPr lang="en-US" dirty="0"/>
              <a:t>has a much lower level of stiffness than metal or glass and fractures after very little plastic deformation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At the onset of loading, bone exhibits a linearly </a:t>
            </a:r>
            <a:r>
              <a:rPr lang="en-US" dirty="0">
                <a:solidFill>
                  <a:srgbClr val="FF0000"/>
                </a:solidFill>
              </a:rPr>
              <a:t>elastic response</a:t>
            </a:r>
            <a:r>
              <a:rPr lang="en-US" dirty="0"/>
              <a:t>. When a load is first applied, a bone deforms through a </a:t>
            </a:r>
            <a:r>
              <a:rPr lang="en-US" dirty="0">
                <a:solidFill>
                  <a:srgbClr val="FF0000"/>
                </a:solidFill>
              </a:rPr>
              <a:t>change in length </a:t>
            </a:r>
            <a:r>
              <a:rPr lang="en-US" dirty="0"/>
              <a:t>or angular shape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Bone deforms no more than approximately 3%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076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This is considered in the </a:t>
            </a:r>
            <a:r>
              <a:rPr lang="en-US" b="1" dirty="0"/>
              <a:t>elastic region </a:t>
            </a:r>
            <a:r>
              <a:rPr lang="en-US" dirty="0"/>
              <a:t>of the stress-strain curve because </a:t>
            </a:r>
            <a:r>
              <a:rPr lang="en-US" dirty="0">
                <a:solidFill>
                  <a:srgbClr val="FF0000"/>
                </a:solidFill>
              </a:rPr>
              <a:t>when the load is removed, the bone recovers and returns to its original </a:t>
            </a:r>
            <a:r>
              <a:rPr lang="en-US" dirty="0" smtClean="0">
                <a:solidFill>
                  <a:srgbClr val="FF0000"/>
                </a:solidFill>
              </a:rPr>
              <a:t>shape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dirty="0" smtClean="0">
                <a:solidFill>
                  <a:srgbClr val="FF0000"/>
                </a:solidFill>
              </a:rPr>
              <a:t>length</a:t>
            </a:r>
            <a:endParaRPr lang="fa-IR" dirty="0" smtClean="0">
              <a:solidFill>
                <a:srgbClr val="FF0000"/>
              </a:solidFill>
            </a:endParaRPr>
          </a:p>
          <a:p>
            <a:pPr algn="l" rtl="0"/>
            <a:endParaRPr lang="fa-IR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endParaRPr lang="fa-I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With continued loading, the bone tissue reaches its </a:t>
            </a:r>
            <a:r>
              <a:rPr lang="en-US" dirty="0">
                <a:solidFill>
                  <a:srgbClr val="FF0000"/>
                </a:solidFill>
              </a:rPr>
              <a:t>yield point</a:t>
            </a:r>
            <a:r>
              <a:rPr lang="en-US" dirty="0"/>
              <a:t>, after which its outer fibers begin to yield, with </a:t>
            </a:r>
            <a:r>
              <a:rPr lang="en-US" dirty="0" err="1"/>
              <a:t>microtears</a:t>
            </a:r>
            <a:r>
              <a:rPr lang="en-US" dirty="0"/>
              <a:t> and </a:t>
            </a:r>
            <a:r>
              <a:rPr lang="en-US" dirty="0" err="1"/>
              <a:t>debonding</a:t>
            </a:r>
            <a:r>
              <a:rPr lang="en-US" dirty="0"/>
              <a:t> of the material in the bone. This is termed </a:t>
            </a:r>
            <a:r>
              <a:rPr lang="en-US" dirty="0">
                <a:solidFill>
                  <a:srgbClr val="FF0000"/>
                </a:solidFill>
              </a:rPr>
              <a:t>the plastic region </a:t>
            </a:r>
            <a:r>
              <a:rPr lang="en-US" dirty="0"/>
              <a:t>of the stress-strain curve.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bone tissue begins to deform permanently and </a:t>
            </a:r>
            <a:r>
              <a:rPr lang="en-US" dirty="0">
                <a:solidFill>
                  <a:srgbClr val="FF0000"/>
                </a:solidFill>
              </a:rPr>
              <a:t>eventually fractures </a:t>
            </a:r>
            <a:r>
              <a:rPr lang="en-US" dirty="0"/>
              <a:t>if loading continues in the plastic region.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304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Finally…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Thus, when the load is removed, the bone tissue does not return to its original length but stays </a:t>
            </a:r>
            <a:r>
              <a:rPr lang="en-US" dirty="0" smtClean="0"/>
              <a:t>permanently </a:t>
            </a:r>
            <a:r>
              <a:rPr lang="en-US" dirty="0"/>
              <a:t>elongated. </a:t>
            </a: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30153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Anisotropic </a:t>
            </a:r>
            <a:r>
              <a:rPr lang="en-US" dirty="0" smtClean="0"/>
              <a:t>Characteristics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6777317" cy="3508977"/>
          </a:xfrm>
        </p:spPr>
        <p:txBody>
          <a:bodyPr>
            <a:normAutofit lnSpcReduction="10000"/>
          </a:bodyPr>
          <a:lstStyle/>
          <a:p>
            <a:pPr marL="6858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Bone tissue is an anisotropic material, which means that the behavior of bone varies with the direction of the load application </a:t>
            </a:r>
            <a:endParaRPr lang="en-US" dirty="0" smtClean="0"/>
          </a:p>
          <a:p>
            <a:pPr algn="l" rtl="0"/>
            <a:r>
              <a:rPr lang="en-US" dirty="0"/>
              <a:t>Bone can handle large forces applied in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longitudinal direction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Bone </a:t>
            </a:r>
            <a:r>
              <a:rPr lang="en-US" dirty="0"/>
              <a:t>is not as strong in handling forces applied </a:t>
            </a:r>
            <a:r>
              <a:rPr lang="en-US" dirty="0">
                <a:solidFill>
                  <a:srgbClr val="FF0000"/>
                </a:solidFill>
              </a:rPr>
              <a:t>transversely</a:t>
            </a:r>
            <a:r>
              <a:rPr lang="en-US" dirty="0"/>
              <a:t> across its surface</a:t>
            </a:r>
            <a:endParaRPr lang="fa-IR" dirty="0"/>
          </a:p>
        </p:txBody>
      </p:sp>
      <p:pic>
        <p:nvPicPr>
          <p:cNvPr id="4" name="Picture 4" descr="D:\My Documents\pe355\LECTURES\PHASE_1\2-5.PC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685800"/>
            <a:ext cx="1905000" cy="577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3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biomechanics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957508" cy="3508977"/>
          </a:xfrm>
        </p:spPr>
        <p:txBody>
          <a:bodyPr/>
          <a:lstStyle/>
          <a:p>
            <a:pPr algn="l" rtl="0"/>
            <a:r>
              <a:rPr lang="en-US" dirty="0"/>
              <a:t>Sports biomechanics has often </a:t>
            </a:r>
            <a:r>
              <a:rPr lang="en-US" dirty="0" smtClean="0"/>
              <a:t>been described </a:t>
            </a:r>
            <a:r>
              <a:rPr lang="en-US" dirty="0"/>
              <a:t>as having </a:t>
            </a:r>
            <a:r>
              <a:rPr lang="en-US" b="1" dirty="0"/>
              <a:t>two aims </a:t>
            </a:r>
            <a:r>
              <a:rPr lang="en-US" dirty="0"/>
              <a:t>that may be incompatible</a:t>
            </a:r>
            <a:r>
              <a:rPr lang="en-US" dirty="0" smtClean="0"/>
              <a:t>: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the reduction of </a:t>
            </a:r>
            <a:r>
              <a:rPr lang="en-US" dirty="0" smtClean="0"/>
              <a:t>injury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improvement of </a:t>
            </a:r>
            <a:r>
              <a:rPr lang="en-US" dirty="0" smtClean="0"/>
              <a:t>performance</a:t>
            </a:r>
            <a:endParaRPr lang="fa-IR" dirty="0" smtClean="0"/>
          </a:p>
          <a:p>
            <a:pPr marL="68580" indent="0" algn="l" rtl="0">
              <a:buNone/>
            </a:pPr>
            <a:endParaRPr lang="fa-IR" dirty="0"/>
          </a:p>
        </p:txBody>
      </p:sp>
      <p:pic>
        <p:nvPicPr>
          <p:cNvPr id="2050" name="Picture 2" descr="C:\Users\lenovo\Desktop\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20" y="0"/>
            <a:ext cx="1212980" cy="59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0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024744" cy="1143000"/>
          </a:xfrm>
        </p:spPr>
        <p:txBody>
          <a:bodyPr>
            <a:noAutofit/>
          </a:bodyPr>
          <a:lstStyle/>
          <a:p>
            <a:r>
              <a:rPr lang="fa-IR" sz="3200" dirty="0" smtClean="0"/>
              <a:t/>
            </a:r>
            <a:br>
              <a:rPr lang="fa-IR" sz="3200" dirty="0" smtClean="0"/>
            </a:br>
            <a:r>
              <a:rPr lang="en-US" sz="3200" dirty="0" smtClean="0"/>
              <a:t>Viscoelastic </a:t>
            </a:r>
            <a:r>
              <a:rPr lang="en-US" sz="3200" dirty="0"/>
              <a:t>Characteristics</a:t>
            </a:r>
            <a:br>
              <a:rPr lang="en-US" sz="3200" dirty="0"/>
            </a:b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Bone is considered </a:t>
            </a:r>
            <a:r>
              <a:rPr lang="en-US" dirty="0">
                <a:solidFill>
                  <a:srgbClr val="FF0000"/>
                </a:solidFill>
              </a:rPr>
              <a:t>viscoelastic</a:t>
            </a:r>
            <a:r>
              <a:rPr lang="en-US" dirty="0"/>
              <a:t> because it responds differently when loaded at </a:t>
            </a:r>
            <a:r>
              <a:rPr lang="en-US" dirty="0">
                <a:solidFill>
                  <a:srgbClr val="FF0000"/>
                </a:solidFill>
              </a:rPr>
              <a:t>different rates</a:t>
            </a:r>
            <a:r>
              <a:rPr lang="en-US" dirty="0"/>
              <a:t>. 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When loaded quickly, bone responds with more stiffness and can handle a greater load before fracturing. </a:t>
            </a:r>
          </a:p>
          <a:p>
            <a:pPr algn="l" rtl="0"/>
            <a:r>
              <a:rPr lang="en-US" dirty="0" smtClean="0"/>
              <a:t>When </a:t>
            </a:r>
            <a:r>
              <a:rPr lang="en-US" dirty="0"/>
              <a:t>loaded slowly, bone is not as stiff or strong, fracturing under lower loads.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79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8713" y="2016125"/>
            <a:ext cx="6475412" cy="4522788"/>
            <a:chOff x="595" y="912"/>
            <a:chExt cx="4079" cy="2849"/>
          </a:xfrm>
        </p:grpSpPr>
        <p:sp>
          <p:nvSpPr>
            <p:cNvPr id="19461" name="Freeform 3"/>
            <p:cNvSpPr>
              <a:spLocks/>
            </p:cNvSpPr>
            <p:nvPr/>
          </p:nvSpPr>
          <p:spPr bwMode="auto">
            <a:xfrm>
              <a:off x="981" y="912"/>
              <a:ext cx="3208" cy="2458"/>
            </a:xfrm>
            <a:custGeom>
              <a:avLst/>
              <a:gdLst>
                <a:gd name="T0" fmla="*/ 0 w 3208"/>
                <a:gd name="T1" fmla="*/ 0 h 2458"/>
                <a:gd name="T2" fmla="*/ 0 w 3208"/>
                <a:gd name="T3" fmla="*/ 2458 h 2458"/>
                <a:gd name="T4" fmla="*/ 3208 w 3208"/>
                <a:gd name="T5" fmla="*/ 2458 h 2458"/>
                <a:gd name="T6" fmla="*/ 0 60000 65536"/>
                <a:gd name="T7" fmla="*/ 0 60000 65536"/>
                <a:gd name="T8" fmla="*/ 0 60000 65536"/>
                <a:gd name="T9" fmla="*/ 0 w 3208"/>
                <a:gd name="T10" fmla="*/ 0 h 2458"/>
                <a:gd name="T11" fmla="*/ 3208 w 3208"/>
                <a:gd name="T12" fmla="*/ 2458 h 2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8" h="2458">
                  <a:moveTo>
                    <a:pt x="0" y="0"/>
                  </a:moveTo>
                  <a:lnTo>
                    <a:pt x="0" y="2458"/>
                  </a:lnTo>
                  <a:lnTo>
                    <a:pt x="3208" y="2458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2" name="Freeform 4"/>
            <p:cNvSpPr>
              <a:spLocks/>
            </p:cNvSpPr>
            <p:nvPr/>
          </p:nvSpPr>
          <p:spPr bwMode="auto">
            <a:xfrm>
              <a:off x="981" y="1570"/>
              <a:ext cx="2850" cy="1800"/>
            </a:xfrm>
            <a:custGeom>
              <a:avLst/>
              <a:gdLst>
                <a:gd name="T0" fmla="*/ 0 w 2850"/>
                <a:gd name="T1" fmla="*/ 1800 h 1800"/>
                <a:gd name="T2" fmla="*/ 1442 w 2850"/>
                <a:gd name="T3" fmla="*/ 646 h 1800"/>
                <a:gd name="T4" fmla="*/ 2850 w 2850"/>
                <a:gd name="T5" fmla="*/ 0 h 1800"/>
                <a:gd name="T6" fmla="*/ 0 60000 65536"/>
                <a:gd name="T7" fmla="*/ 0 60000 65536"/>
                <a:gd name="T8" fmla="*/ 0 60000 65536"/>
                <a:gd name="T9" fmla="*/ 0 w 2850"/>
                <a:gd name="T10" fmla="*/ 0 h 1800"/>
                <a:gd name="T11" fmla="*/ 2850 w 2850"/>
                <a:gd name="T12" fmla="*/ 1800 h 18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0" h="1800">
                  <a:moveTo>
                    <a:pt x="0" y="1800"/>
                  </a:moveTo>
                  <a:cubicBezTo>
                    <a:pt x="483" y="1373"/>
                    <a:pt x="967" y="946"/>
                    <a:pt x="1442" y="646"/>
                  </a:cubicBezTo>
                  <a:cubicBezTo>
                    <a:pt x="1917" y="346"/>
                    <a:pt x="2615" y="108"/>
                    <a:pt x="2850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" name="Freeform 5"/>
            <p:cNvSpPr>
              <a:spLocks/>
            </p:cNvSpPr>
            <p:nvPr/>
          </p:nvSpPr>
          <p:spPr bwMode="auto">
            <a:xfrm>
              <a:off x="981" y="2574"/>
              <a:ext cx="1985" cy="796"/>
            </a:xfrm>
            <a:custGeom>
              <a:avLst/>
              <a:gdLst>
                <a:gd name="T0" fmla="*/ 0 w 1985"/>
                <a:gd name="T1" fmla="*/ 796 h 796"/>
                <a:gd name="T2" fmla="*/ 1165 w 1985"/>
                <a:gd name="T3" fmla="*/ 173 h 796"/>
                <a:gd name="T4" fmla="*/ 1985 w 1985"/>
                <a:gd name="T5" fmla="*/ 0 h 796"/>
                <a:gd name="T6" fmla="*/ 0 60000 65536"/>
                <a:gd name="T7" fmla="*/ 0 60000 65536"/>
                <a:gd name="T8" fmla="*/ 0 60000 65536"/>
                <a:gd name="T9" fmla="*/ 0 w 1985"/>
                <a:gd name="T10" fmla="*/ 0 h 796"/>
                <a:gd name="T11" fmla="*/ 1985 w 1985"/>
                <a:gd name="T12" fmla="*/ 796 h 7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5" h="796">
                  <a:moveTo>
                    <a:pt x="0" y="796"/>
                  </a:moveTo>
                  <a:cubicBezTo>
                    <a:pt x="417" y="551"/>
                    <a:pt x="834" y="306"/>
                    <a:pt x="1165" y="173"/>
                  </a:cubicBezTo>
                  <a:cubicBezTo>
                    <a:pt x="1496" y="40"/>
                    <a:pt x="1740" y="20"/>
                    <a:pt x="1985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Text Box 6"/>
            <p:cNvSpPr txBox="1">
              <a:spLocks noChangeArrowheads="1"/>
            </p:cNvSpPr>
            <p:nvPr/>
          </p:nvSpPr>
          <p:spPr bwMode="auto">
            <a:xfrm>
              <a:off x="2965" y="2451"/>
              <a:ext cx="83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fracture</a:t>
              </a:r>
            </a:p>
          </p:txBody>
        </p:sp>
        <p:sp>
          <p:nvSpPr>
            <p:cNvPr id="19465" name="Text Box 7"/>
            <p:cNvSpPr txBox="1">
              <a:spLocks noChangeArrowheads="1"/>
            </p:cNvSpPr>
            <p:nvPr/>
          </p:nvSpPr>
          <p:spPr bwMode="auto">
            <a:xfrm>
              <a:off x="3842" y="1424"/>
              <a:ext cx="83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fracture</a:t>
              </a:r>
            </a:p>
          </p:txBody>
        </p:sp>
        <p:sp>
          <p:nvSpPr>
            <p:cNvPr id="19466" name="Text Box 8"/>
            <p:cNvSpPr txBox="1">
              <a:spLocks noChangeArrowheads="1"/>
            </p:cNvSpPr>
            <p:nvPr/>
          </p:nvSpPr>
          <p:spPr bwMode="auto">
            <a:xfrm rot="-1864408">
              <a:off x="1962" y="2001"/>
              <a:ext cx="45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fast</a:t>
              </a:r>
            </a:p>
          </p:txBody>
        </p:sp>
        <p:sp>
          <p:nvSpPr>
            <p:cNvPr id="19467" name="Text Box 9"/>
            <p:cNvSpPr txBox="1">
              <a:spLocks noChangeArrowheads="1"/>
            </p:cNvSpPr>
            <p:nvPr/>
          </p:nvSpPr>
          <p:spPr bwMode="auto">
            <a:xfrm rot="-1266623">
              <a:off x="1869" y="2716"/>
              <a:ext cx="54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slow</a:t>
              </a:r>
            </a:p>
          </p:txBody>
        </p:sp>
        <p:sp>
          <p:nvSpPr>
            <p:cNvPr id="19468" name="Text Box 10"/>
            <p:cNvSpPr txBox="1">
              <a:spLocks noChangeArrowheads="1"/>
            </p:cNvSpPr>
            <p:nvPr/>
          </p:nvSpPr>
          <p:spPr bwMode="auto">
            <a:xfrm rot="-5400000">
              <a:off x="433" y="1894"/>
              <a:ext cx="652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/>
                <a:t>Load</a:t>
              </a:r>
            </a:p>
          </p:txBody>
        </p:sp>
        <p:sp>
          <p:nvSpPr>
            <p:cNvPr id="19469" name="Text Box 11"/>
            <p:cNvSpPr txBox="1">
              <a:spLocks noChangeArrowheads="1"/>
            </p:cNvSpPr>
            <p:nvPr/>
          </p:nvSpPr>
          <p:spPr bwMode="auto">
            <a:xfrm>
              <a:off x="1951" y="3434"/>
              <a:ext cx="1412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/>
                <a:t>deformation</a:t>
              </a:r>
            </a:p>
          </p:txBody>
        </p:sp>
      </p:grpSp>
      <p:sp>
        <p:nvSpPr>
          <p:cNvPr id="19459" name="Text Box 12"/>
          <p:cNvSpPr txBox="1">
            <a:spLocks noChangeArrowheads="1"/>
          </p:cNvSpPr>
          <p:nvPr/>
        </p:nvSpPr>
        <p:spPr bwMode="auto">
          <a:xfrm>
            <a:off x="436563" y="334963"/>
            <a:ext cx="5931432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 sz="2800" b="0" u="sng" dirty="0" err="1"/>
              <a:t>Viscoelastic</a:t>
            </a:r>
            <a:r>
              <a:rPr lang="en-US" sz="2800" b="0" dirty="0"/>
              <a:t> Response</a:t>
            </a:r>
          </a:p>
          <a:p>
            <a:pPr algn="l"/>
            <a:r>
              <a:rPr lang="en-US" sz="2800" b="0" dirty="0"/>
              <a:t>  behavior of bone is dependent </a:t>
            </a:r>
          </a:p>
          <a:p>
            <a:pPr algn="l"/>
            <a:r>
              <a:rPr lang="en-US" sz="2800" b="0" dirty="0"/>
              <a:t>  on </a:t>
            </a:r>
            <a:r>
              <a:rPr lang="en-US" sz="2800" i="1" dirty="0"/>
              <a:t>rate </a:t>
            </a:r>
            <a:r>
              <a:rPr lang="en-US" sz="2800" b="0" dirty="0"/>
              <a:t>load is applied</a:t>
            </a:r>
          </a:p>
        </p:txBody>
      </p:sp>
      <p:sp>
        <p:nvSpPr>
          <p:cNvPr id="19460" name="Text Box 13"/>
          <p:cNvSpPr txBox="1">
            <a:spLocks noChangeArrowheads="1"/>
          </p:cNvSpPr>
          <p:nvPr/>
        </p:nvSpPr>
        <p:spPr bwMode="auto">
          <a:xfrm>
            <a:off x="1992313" y="2136775"/>
            <a:ext cx="3228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 sz="2000"/>
              <a:t>Bone will fracture sooner</a:t>
            </a:r>
          </a:p>
          <a:p>
            <a:pPr algn="l"/>
            <a:r>
              <a:rPr lang="en-US" sz="2000"/>
              <a:t>when load applied slowly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8194" name="Picture 2" descr="C:\Users\lenovo\Desktop\introduction-to-analysis-of-strain-and-strain-in-human-bone-10-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162800" cy="545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1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280938"/>
              </p:ext>
            </p:extLst>
          </p:nvPr>
        </p:nvGraphicFramePr>
        <p:xfrm>
          <a:off x="762000" y="762000"/>
          <a:ext cx="7772399" cy="5715001"/>
        </p:xfrm>
        <a:graphic>
          <a:graphicData uri="http://schemas.openxmlformats.org/drawingml/2006/table">
            <a:tbl>
              <a:tblPr/>
              <a:tblGrid>
                <a:gridCol w="1321000"/>
                <a:gridCol w="1605169"/>
                <a:gridCol w="1774135"/>
                <a:gridCol w="3072095"/>
              </a:tblGrid>
              <a:tr h="248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Load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Type of Force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Source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Stress/Strain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9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100" b="1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Arial"/>
                        </a:rPr>
                        <a:t>Compression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Presses ends of bones together to cause widening and shortening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Muscles, weight bearing, gravity or external forces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Maximal stress on the plane perpendicular to the applied load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9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Arial"/>
                        </a:rPr>
                        <a:t>Tension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Pulls or stretches bone to cause lengthening and narrowing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Usually pull of contracting muscle tendon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Maximal stress on the plane perpendicular to the applied load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Arial"/>
                        </a:rPr>
                        <a:t>Shear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Force applied parallel to surface, causing internal deformation in an angular direction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Compressive or tension force application or external force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Maximum stress at on the plane parallel to the applied load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9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Arial"/>
                        </a:rPr>
                        <a:t>Bending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Force applied to bone having no direct support from the structure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Weight bearing or multiple forces applied at different points on the bone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Maximum tensile forces on the convex surface of the bent member and maximum compression forces on the concave side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Arial"/>
                        </a:rPr>
                        <a:t>Torsion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Twisting force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Arial"/>
                        </a:rPr>
                        <a:t>Force applied with one end of the bone fixed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Arial"/>
                        </a:rPr>
                        <a:t>Maximum shear stress on both the perpendicular and parallel to axes of bone with tension and compression forces also present at an angle across the surface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14400" y="0"/>
            <a:ext cx="6053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Different Types of Loads Acting on Bone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385175" cy="2816225"/>
        </p:xfrm>
        <a:graphic>
          <a:graphicData uri="http://schemas.openxmlformats.org/drawingml/2006/table">
            <a:tbl>
              <a:tblPr/>
              <a:tblGrid>
                <a:gridCol w="1603375"/>
                <a:gridCol w="2209800"/>
                <a:gridCol w="1905000"/>
                <a:gridCol w="2667000"/>
              </a:tblGrid>
              <a:tr h="5632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Load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Type of Force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Source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Stress/Strain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9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Compression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Presses ends of bones together to cause widening and shortening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Muscles, weight bearing, gravity or external forces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Maximal stress on the plane perpendicular to the applied load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4495800"/>
          <a:ext cx="8382000" cy="1402080"/>
        </p:xfrm>
        <a:graphic>
          <a:graphicData uri="http://schemas.openxmlformats.org/drawingml/2006/table">
            <a:tbl>
              <a:tblPr/>
              <a:tblGrid>
                <a:gridCol w="1725706"/>
                <a:gridCol w="2084294"/>
                <a:gridCol w="1981200"/>
                <a:gridCol w="2590800"/>
              </a:tblGrid>
              <a:tr h="9939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Tension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Pulls or stretches bone to cause lengthening and narrowing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Usually pull of contracting muscle tendon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Maximal stress on the plane perpendicular to the applied load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81000" y="1447800"/>
          <a:ext cx="8305799" cy="4206240"/>
        </p:xfrm>
        <a:graphic>
          <a:graphicData uri="http://schemas.openxmlformats.org/drawingml/2006/table">
            <a:tbl>
              <a:tblPr/>
              <a:tblGrid>
                <a:gridCol w="1143000"/>
                <a:gridCol w="1983985"/>
                <a:gridCol w="2283215"/>
                <a:gridCol w="2895599"/>
              </a:tblGrid>
              <a:tr h="12423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Shear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Force applied parallel to surface, causing internal deformation in an angular direction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Compressive or tension force application or external force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Arial"/>
                        </a:rPr>
                        <a:t>Maximum stress at on the plane parallel to the applied load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9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Bending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Force applied to bone having no direct support from the structure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Weight bearing or multiple forces applied at different points on the bone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Maximum tensile forces on the convex surface of the bent member and maximum compression forces on the concave side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609600"/>
          <a:ext cx="8385175" cy="563245"/>
        </p:xfrm>
        <a:graphic>
          <a:graphicData uri="http://schemas.openxmlformats.org/drawingml/2006/table">
            <a:tbl>
              <a:tblPr/>
              <a:tblGrid>
                <a:gridCol w="1603375"/>
                <a:gridCol w="2209800"/>
                <a:gridCol w="1905000"/>
                <a:gridCol w="2667000"/>
              </a:tblGrid>
              <a:tr h="5632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Load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Type of Force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Source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Stress/Strain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905000"/>
          <a:ext cx="8305799" cy="2453640"/>
        </p:xfrm>
        <a:graphic>
          <a:graphicData uri="http://schemas.openxmlformats.org/drawingml/2006/table">
            <a:tbl>
              <a:tblPr/>
              <a:tblGrid>
                <a:gridCol w="1295400"/>
                <a:gridCol w="1831585"/>
                <a:gridCol w="2283215"/>
                <a:gridCol w="2895599"/>
              </a:tblGrid>
              <a:tr h="12423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Torsion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Twisting force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Force applied with one end of the bone fixed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Maximum shear stress on both the perpendicular and parallel to axes of bone with tension and compression forces also present at an angle across the surface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838200"/>
          <a:ext cx="8385175" cy="563245"/>
        </p:xfrm>
        <a:graphic>
          <a:graphicData uri="http://schemas.openxmlformats.org/drawingml/2006/table">
            <a:tbl>
              <a:tblPr/>
              <a:tblGrid>
                <a:gridCol w="1603375"/>
                <a:gridCol w="2209800"/>
                <a:gridCol w="1905000"/>
                <a:gridCol w="2667000"/>
              </a:tblGrid>
              <a:tr h="5632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Load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Type of Force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Source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Stress/Strain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024744" cy="1143000"/>
          </a:xfrm>
        </p:spPr>
        <p:txBody>
          <a:bodyPr>
            <a:noAutofit/>
          </a:bodyPr>
          <a:lstStyle/>
          <a:p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en-US" sz="2800" dirty="0" smtClean="0"/>
              <a:t>Compression </a:t>
            </a:r>
            <a:r>
              <a:rPr lang="en-US" sz="2800" dirty="0"/>
              <a:t>Forces</a:t>
            </a:r>
            <a:br>
              <a:rPr lang="en-US" sz="2800" dirty="0"/>
            </a:b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6777317" cy="42672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Compressive </a:t>
            </a:r>
            <a:r>
              <a:rPr lang="en-US" dirty="0"/>
              <a:t>forces are necessary for development and growth in the </a:t>
            </a:r>
            <a:r>
              <a:rPr lang="en-US" dirty="0" smtClean="0"/>
              <a:t>bone. </a:t>
            </a:r>
          </a:p>
          <a:p>
            <a:pPr algn="l" rtl="0"/>
            <a:r>
              <a:rPr lang="en-US" dirty="0" smtClean="0"/>
              <a:t>If </a:t>
            </a:r>
            <a:r>
              <a:rPr lang="en-US" dirty="0"/>
              <a:t>a large compressive force is applied and if the load surpasses the stress limits of the structure, a </a:t>
            </a:r>
            <a:r>
              <a:rPr lang="en-US" dirty="0">
                <a:solidFill>
                  <a:srgbClr val="FF0000"/>
                </a:solidFill>
              </a:rPr>
              <a:t>compression fracture </a:t>
            </a:r>
            <a:r>
              <a:rPr lang="en-US" dirty="0"/>
              <a:t>will occur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err="1" smtClean="0"/>
              <a:t>E.g</a:t>
            </a:r>
            <a:r>
              <a:rPr lang="en-US" dirty="0"/>
              <a:t>…. The lumbar vertebrae can incur compressive fracture </a:t>
            </a:r>
            <a:endParaRPr lang="en-US" dirty="0" smtClean="0"/>
          </a:p>
          <a:p>
            <a:pPr algn="l" rtl="0"/>
            <a:r>
              <a:rPr lang="en-US" dirty="0"/>
              <a:t>patellar pain </a:t>
            </a:r>
            <a:endParaRPr lang="en-US" dirty="0" smtClean="0"/>
          </a:p>
          <a:p>
            <a:pPr algn="l" rtl="0"/>
            <a:r>
              <a:rPr lang="en-US" dirty="0"/>
              <a:t>compressive force at the hip joint </a:t>
            </a:r>
            <a:r>
              <a:rPr lang="en-US" dirty="0" smtClean="0"/>
              <a:t>…</a:t>
            </a:r>
            <a:endParaRPr lang="en-US" dirty="0"/>
          </a:p>
          <a:p>
            <a:pPr algn="l" rtl="0"/>
            <a:endParaRPr lang="fa-IR" dirty="0"/>
          </a:p>
        </p:txBody>
      </p:sp>
      <p:pic>
        <p:nvPicPr>
          <p:cNvPr id="9218" name="Picture 2" descr="C:\Users\lenovo\Desktop\introduction-to-analysis-of-strain-and-strain-in-hkuman-bone-10-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1752600"/>
            <a:ext cx="160972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y Documents\pe355\LECTURES\PHASE_1\2-13.PC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0" y="0"/>
            <a:ext cx="3365500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09600" y="1905000"/>
            <a:ext cx="4946650" cy="4173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 sz="3200" b="0" u="sng" dirty="0"/>
              <a:t>Vertebral fractures</a:t>
            </a:r>
            <a:endParaRPr lang="en-US" sz="3200" b="0" dirty="0"/>
          </a:p>
          <a:p>
            <a:pPr algn="l"/>
            <a:r>
              <a:rPr lang="en-US" sz="2800" i="1" dirty="0"/>
              <a:t>cervical </a:t>
            </a:r>
            <a:r>
              <a:rPr lang="en-US" sz="2800" b="0" dirty="0"/>
              <a:t>fractures</a:t>
            </a:r>
          </a:p>
          <a:p>
            <a:pPr algn="l"/>
            <a:r>
              <a:rPr lang="en-US" b="0" dirty="0"/>
              <a:t>spine loaded through head</a:t>
            </a:r>
          </a:p>
          <a:p>
            <a:pPr algn="l"/>
            <a:r>
              <a:rPr lang="en-US" b="0" dirty="0"/>
              <a:t>e.g., football, diving, gymnastics</a:t>
            </a:r>
          </a:p>
          <a:p>
            <a:pPr algn="l"/>
            <a:r>
              <a:rPr lang="en-US" sz="1800" dirty="0"/>
              <a:t>     </a:t>
            </a:r>
            <a:r>
              <a:rPr lang="en-US" sz="2000" dirty="0"/>
              <a:t>once “spearing” was outlawed</a:t>
            </a:r>
          </a:p>
          <a:p>
            <a:pPr algn="l"/>
            <a:r>
              <a:rPr lang="en-US" sz="2000" dirty="0"/>
              <a:t>     in football the number of cervical</a:t>
            </a:r>
          </a:p>
          <a:p>
            <a:pPr algn="l"/>
            <a:r>
              <a:rPr lang="en-US" sz="2000" dirty="0"/>
              <a:t>     injuries declined dramatically</a:t>
            </a:r>
            <a:endParaRPr lang="en-US" sz="2000" b="0" dirty="0"/>
          </a:p>
          <a:p>
            <a:pPr algn="l"/>
            <a:r>
              <a:rPr lang="en-US" sz="2800" i="1" dirty="0"/>
              <a:t>lumbar</a:t>
            </a:r>
            <a:r>
              <a:rPr lang="en-US" sz="2800" b="0" dirty="0"/>
              <a:t> fractures</a:t>
            </a:r>
          </a:p>
          <a:p>
            <a:pPr algn="l"/>
            <a:r>
              <a:rPr lang="en-US" b="0" dirty="0"/>
              <a:t>weight lifters, linemen, or gymnasts</a:t>
            </a:r>
          </a:p>
          <a:p>
            <a:pPr algn="l"/>
            <a:r>
              <a:rPr lang="en-US" b="0" dirty="0"/>
              <a:t>spine is loaded in </a:t>
            </a:r>
            <a:r>
              <a:rPr lang="en-US" b="0" dirty="0" err="1"/>
              <a:t>hyperlordotic</a:t>
            </a:r>
            <a:endParaRPr lang="en-US" b="0" dirty="0"/>
          </a:p>
          <a:p>
            <a:pPr algn="l"/>
            <a:r>
              <a:rPr lang="en-US" b="0" dirty="0"/>
              <a:t>(aka swayback) position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49593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 sz="3600" dirty="0"/>
              <a:t>Compressive Loading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Tension Forces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When </a:t>
            </a:r>
            <a:r>
              <a:rPr lang="en-US" dirty="0"/>
              <a:t>muscle applies a tensile force to the system through the tendon, the collagen in the bone tissue arranges itself in line with the tensile force of the tendon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Responsible of </a:t>
            </a:r>
            <a:r>
              <a:rPr lang="en-US" dirty="0" err="1"/>
              <a:t>apophyses</a:t>
            </a:r>
            <a:r>
              <a:rPr lang="en-US" dirty="0"/>
              <a:t>, bony outgrowths such as processes, tubercles, and </a:t>
            </a:r>
            <a:r>
              <a:rPr lang="en-US" dirty="0" err="1" smtClean="0"/>
              <a:t>tuberosities</a:t>
            </a:r>
            <a:r>
              <a:rPr lang="en-US" dirty="0"/>
              <a:t>, Avulsion fractures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0242" name="Picture 2" descr="C:\Users\lenovo\Desktop\introduction-to-analysis-of-strain-and-strain-in-hkuman-bone-10-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59" y="1646853"/>
            <a:ext cx="103822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Biomechanics of Injury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>
                <a:solidFill>
                  <a:srgbClr val="FF0000"/>
                </a:solidFill>
              </a:rPr>
              <a:t>Injury biomechanics </a:t>
            </a:r>
            <a:r>
              <a:rPr lang="en-GB" dirty="0"/>
              <a:t>research uses the </a:t>
            </a:r>
            <a:r>
              <a:rPr lang="en-GB" u="sng" dirty="0"/>
              <a:t>principles of mechanics </a:t>
            </a:r>
            <a:r>
              <a:rPr lang="en-GB" dirty="0"/>
              <a:t>to explore the mechanisms of physical and physiologic responses to mechanical forces. </a:t>
            </a:r>
          </a:p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4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50" descr="D:\My Documents\pe355\LECTURES\PHASE_1\2-15.PCX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b="6342"/>
          <a:stretch>
            <a:fillRect/>
          </a:stretch>
        </p:blipFill>
        <p:spPr bwMode="auto">
          <a:xfrm>
            <a:off x="4543425" y="358775"/>
            <a:ext cx="44577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2051"/>
          <p:cNvSpPr txBox="1">
            <a:spLocks noChangeArrowheads="1"/>
          </p:cNvSpPr>
          <p:nvPr/>
        </p:nvSpPr>
        <p:spPr bwMode="auto">
          <a:xfrm>
            <a:off x="595313" y="276225"/>
            <a:ext cx="25003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Tensile Loading</a:t>
            </a:r>
          </a:p>
        </p:txBody>
      </p:sp>
      <p:sp>
        <p:nvSpPr>
          <p:cNvPr id="8196" name="Text Box 2052"/>
          <p:cNvSpPr txBox="1">
            <a:spLocks noChangeArrowheads="1"/>
          </p:cNvSpPr>
          <p:nvPr/>
        </p:nvSpPr>
        <p:spPr bwMode="auto">
          <a:xfrm>
            <a:off x="441325" y="911225"/>
            <a:ext cx="8193269" cy="54476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 b="0" dirty="0"/>
              <a:t>Main source of </a:t>
            </a:r>
            <a:r>
              <a:rPr lang="en-US" b="0" dirty="0">
                <a:solidFill>
                  <a:srgbClr val="FF0000"/>
                </a:solidFill>
              </a:rPr>
              <a:t>tensile load is muscle</a:t>
            </a:r>
          </a:p>
          <a:p>
            <a:pPr algn="l"/>
            <a:endParaRPr lang="en-US" b="0" dirty="0"/>
          </a:p>
          <a:p>
            <a:pPr algn="l"/>
            <a:r>
              <a:rPr lang="en-US" sz="2000" b="0" dirty="0"/>
              <a:t>tension can  stimulate tissue growth</a:t>
            </a:r>
          </a:p>
          <a:p>
            <a:pPr algn="l"/>
            <a:endParaRPr lang="en-US" sz="2000" b="0" dirty="0"/>
          </a:p>
          <a:p>
            <a:pPr algn="l"/>
            <a:endParaRPr lang="en-US" sz="2000" b="0" dirty="0"/>
          </a:p>
          <a:p>
            <a:pPr algn="l"/>
            <a:endParaRPr lang="en-US" sz="2000" b="0" dirty="0"/>
          </a:p>
          <a:p>
            <a:pPr algn="l"/>
            <a:endParaRPr lang="en-US" sz="2000" b="0" dirty="0"/>
          </a:p>
          <a:p>
            <a:pPr algn="l"/>
            <a:r>
              <a:rPr lang="en-US" sz="2000" b="0" dirty="0"/>
              <a:t>	</a:t>
            </a:r>
          </a:p>
          <a:p>
            <a:pPr algn="l"/>
            <a:endParaRPr lang="en-US" sz="2000" b="0" dirty="0"/>
          </a:p>
          <a:p>
            <a:pPr algn="l"/>
            <a:endParaRPr lang="en-US" sz="2000" b="0" dirty="0"/>
          </a:p>
          <a:p>
            <a:pPr algn="l"/>
            <a:endParaRPr lang="en-US" sz="2000" b="0" dirty="0"/>
          </a:p>
          <a:p>
            <a:pPr algn="l"/>
            <a:endParaRPr lang="en-US" sz="2000" b="0" dirty="0"/>
          </a:p>
          <a:p>
            <a:pPr algn="l"/>
            <a:r>
              <a:rPr lang="en-US" b="0" dirty="0">
                <a:solidFill>
                  <a:srgbClr val="FF0000"/>
                </a:solidFill>
              </a:rPr>
              <a:t>fracture</a:t>
            </a:r>
            <a:r>
              <a:rPr lang="en-US" b="0" dirty="0"/>
              <a:t> due to tensile loading is usually an </a:t>
            </a:r>
            <a:r>
              <a:rPr lang="en-US" i="1" u="sng" dirty="0">
                <a:solidFill>
                  <a:srgbClr val="FF0000"/>
                </a:solidFill>
              </a:rPr>
              <a:t>avulsion</a:t>
            </a:r>
            <a:endParaRPr lang="en-US" b="0" dirty="0">
              <a:solidFill>
                <a:srgbClr val="FF0000"/>
              </a:solidFill>
            </a:endParaRPr>
          </a:p>
          <a:p>
            <a:pPr algn="l"/>
            <a:r>
              <a:rPr lang="en-US" b="0" dirty="0"/>
              <a:t>other injuries include </a:t>
            </a:r>
            <a:r>
              <a:rPr lang="en-US" i="1" u="sng" dirty="0"/>
              <a:t>sprains, strains, inflammation, bony deposits</a:t>
            </a:r>
            <a:endParaRPr lang="en-US" b="0" dirty="0"/>
          </a:p>
          <a:p>
            <a:pPr algn="l"/>
            <a:endParaRPr lang="en-US" b="0" dirty="0"/>
          </a:p>
          <a:p>
            <a:pPr algn="l"/>
            <a:r>
              <a:rPr lang="en-US" b="0" dirty="0"/>
              <a:t>when the </a:t>
            </a:r>
            <a:r>
              <a:rPr lang="en-US" b="0" dirty="0" err="1"/>
              <a:t>tibial</a:t>
            </a:r>
            <a:r>
              <a:rPr lang="en-US" b="0" dirty="0"/>
              <a:t> </a:t>
            </a:r>
            <a:r>
              <a:rPr lang="en-US" b="0" dirty="0" err="1"/>
              <a:t>tuberosity</a:t>
            </a:r>
            <a:r>
              <a:rPr lang="en-US" b="0" dirty="0"/>
              <a:t> experiences excessive loads from quadriceps </a:t>
            </a:r>
          </a:p>
          <a:p>
            <a:pPr algn="l"/>
            <a:r>
              <a:rPr lang="en-US" b="0" dirty="0"/>
              <a:t>muscle group develop condition known as </a:t>
            </a:r>
            <a:r>
              <a:rPr lang="en-US" i="1" u="sng" dirty="0"/>
              <a:t>Osgood-</a:t>
            </a:r>
            <a:r>
              <a:rPr lang="en-US" i="1" u="sng" dirty="0" err="1"/>
              <a:t>Schlatter’s</a:t>
            </a:r>
            <a:r>
              <a:rPr lang="en-US" i="1" u="sng" dirty="0"/>
              <a:t> diseas</a:t>
            </a:r>
            <a:r>
              <a:rPr lang="en-US" sz="2000" i="1" u="sng" dirty="0"/>
              <a:t>e</a:t>
            </a:r>
            <a:endParaRPr lang="en-US" sz="2000" b="0" dirty="0"/>
          </a:p>
          <a:p>
            <a:pPr algn="l"/>
            <a:endParaRPr lang="en-US" sz="2000" b="0" dirty="0"/>
          </a:p>
        </p:txBody>
      </p:sp>
      <p:pic>
        <p:nvPicPr>
          <p:cNvPr id="8197" name="Picture 2053" descr="D:\My Documents\pe355\LECTURES\PHASE_1\2-17.PCX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72098"/>
          <a:stretch>
            <a:fillRect/>
          </a:stretch>
        </p:blipFill>
        <p:spPr bwMode="auto">
          <a:xfrm>
            <a:off x="2514600" y="1752600"/>
            <a:ext cx="78422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1143000"/>
          </a:xfrm>
        </p:spPr>
        <p:txBody>
          <a:bodyPr>
            <a:normAutofit/>
          </a:bodyPr>
          <a:lstStyle/>
          <a:p>
            <a:pPr rtl="0"/>
            <a:r>
              <a:rPr lang="en-US" sz="3200" dirty="0"/>
              <a:t>Shear </a:t>
            </a:r>
            <a:r>
              <a:rPr lang="en-US" sz="3200" dirty="0" smtClean="0"/>
              <a:t>Forces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6858000" cy="3508977"/>
          </a:xfrm>
        </p:spPr>
        <p:txBody>
          <a:bodyPr/>
          <a:lstStyle/>
          <a:p>
            <a:pPr algn="l" rtl="0"/>
            <a:r>
              <a:rPr lang="en-US" dirty="0" smtClean="0"/>
              <a:t>Shear </a:t>
            </a:r>
            <a:r>
              <a:rPr lang="en-US" dirty="0"/>
              <a:t>forces are responsible for some vertebral disc problems, such as </a:t>
            </a:r>
            <a:r>
              <a:rPr lang="en-US" dirty="0" err="1"/>
              <a:t>spondylolisthesis</a:t>
            </a:r>
            <a:r>
              <a:rPr lang="en-US" dirty="0"/>
              <a:t>, in which the vertebrae slip anteriorly over one another. </a:t>
            </a:r>
            <a:endParaRPr lang="en-US" dirty="0" smtClean="0"/>
          </a:p>
          <a:p>
            <a:pPr algn="l" rtl="0"/>
            <a:r>
              <a:rPr lang="en-US" dirty="0"/>
              <a:t>Fracture of the distal femoral epiphysis is usually created by shear force</a:t>
            </a:r>
            <a:endParaRPr lang="fa-IR" dirty="0"/>
          </a:p>
        </p:txBody>
      </p:sp>
      <p:pic>
        <p:nvPicPr>
          <p:cNvPr id="11266" name="Picture 2" descr="C:\Users\lenovo\Desktop\introduction-to-analysis-of-strain-and-strain-in-hkuman-bone-10-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18" y="1877008"/>
            <a:ext cx="1066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3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098"/>
          <p:cNvSpPr txBox="1">
            <a:spLocks noChangeArrowheads="1"/>
          </p:cNvSpPr>
          <p:nvPr/>
        </p:nvSpPr>
        <p:spPr bwMode="auto">
          <a:xfrm>
            <a:off x="384175" y="241300"/>
            <a:ext cx="3941763" cy="191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/>
              <a:t>Shear Forces</a:t>
            </a:r>
            <a:endParaRPr lang="en-US" b="0"/>
          </a:p>
          <a:p>
            <a:pPr algn="l"/>
            <a:endParaRPr lang="en-US" b="0"/>
          </a:p>
          <a:p>
            <a:pPr algn="l"/>
            <a:r>
              <a:rPr lang="en-US" b="0"/>
              <a:t>created by the application of compressive, tensile or a combination of these loads</a:t>
            </a:r>
          </a:p>
        </p:txBody>
      </p:sp>
      <p:grpSp>
        <p:nvGrpSpPr>
          <p:cNvPr id="2" name="Group 4099"/>
          <p:cNvGrpSpPr>
            <a:grpSpLocks/>
          </p:cNvGrpSpPr>
          <p:nvPr/>
        </p:nvGrpSpPr>
        <p:grpSpPr bwMode="auto">
          <a:xfrm>
            <a:off x="495300" y="3233738"/>
            <a:ext cx="4191000" cy="2138362"/>
            <a:chOff x="842" y="1512"/>
            <a:chExt cx="4118" cy="2101"/>
          </a:xfrm>
        </p:grpSpPr>
        <p:grpSp>
          <p:nvGrpSpPr>
            <p:cNvPr id="3" name="Group 4100"/>
            <p:cNvGrpSpPr>
              <a:grpSpLocks/>
            </p:cNvGrpSpPr>
            <p:nvPr/>
          </p:nvGrpSpPr>
          <p:grpSpPr bwMode="auto">
            <a:xfrm>
              <a:off x="842" y="1633"/>
              <a:ext cx="1926" cy="1853"/>
              <a:chOff x="842" y="1633"/>
              <a:chExt cx="1926" cy="1853"/>
            </a:xfrm>
          </p:grpSpPr>
          <p:sp>
            <p:nvSpPr>
              <p:cNvPr id="9253" name="Oval 4101"/>
              <p:cNvSpPr>
                <a:spLocks noChangeArrowheads="1"/>
              </p:cNvSpPr>
              <p:nvPr/>
            </p:nvSpPr>
            <p:spPr bwMode="auto">
              <a:xfrm>
                <a:off x="957" y="2472"/>
                <a:ext cx="1172" cy="32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Oval 4102"/>
              <p:cNvSpPr>
                <a:spLocks noChangeArrowheads="1"/>
              </p:cNvSpPr>
              <p:nvPr/>
            </p:nvSpPr>
            <p:spPr bwMode="auto">
              <a:xfrm>
                <a:off x="952" y="3279"/>
                <a:ext cx="1179" cy="20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Rectangle 4103"/>
              <p:cNvSpPr>
                <a:spLocks noChangeArrowheads="1"/>
              </p:cNvSpPr>
              <p:nvPr/>
            </p:nvSpPr>
            <p:spPr bwMode="auto">
              <a:xfrm>
                <a:off x="957" y="3211"/>
                <a:ext cx="1167" cy="17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Line 4104"/>
              <p:cNvSpPr>
                <a:spLocks noChangeShapeType="1"/>
              </p:cNvSpPr>
              <p:nvPr/>
            </p:nvSpPr>
            <p:spPr bwMode="auto">
              <a:xfrm>
                <a:off x="2139" y="2652"/>
                <a:ext cx="0" cy="7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Line 4105"/>
              <p:cNvSpPr>
                <a:spLocks noChangeShapeType="1"/>
              </p:cNvSpPr>
              <p:nvPr/>
            </p:nvSpPr>
            <p:spPr bwMode="auto">
              <a:xfrm>
                <a:off x="953" y="2641"/>
                <a:ext cx="0" cy="7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4106"/>
              <p:cNvGrpSpPr>
                <a:grpSpLocks/>
              </p:cNvGrpSpPr>
              <p:nvPr/>
            </p:nvGrpSpPr>
            <p:grpSpPr bwMode="auto">
              <a:xfrm>
                <a:off x="1455" y="1633"/>
                <a:ext cx="1187" cy="1013"/>
                <a:chOff x="1455" y="1633"/>
                <a:chExt cx="1187" cy="1013"/>
              </a:xfrm>
            </p:grpSpPr>
            <p:sp>
              <p:nvSpPr>
                <p:cNvPr id="9261" name="Oval 4107"/>
                <p:cNvSpPr>
                  <a:spLocks noChangeArrowheads="1"/>
                </p:cNvSpPr>
                <p:nvPr/>
              </p:nvSpPr>
              <p:spPr bwMode="auto">
                <a:xfrm>
                  <a:off x="1460" y="1633"/>
                  <a:ext cx="1173" cy="32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2" name="Oval 4108"/>
                <p:cNvSpPr>
                  <a:spLocks noChangeArrowheads="1"/>
                </p:cNvSpPr>
                <p:nvPr/>
              </p:nvSpPr>
              <p:spPr bwMode="auto">
                <a:xfrm>
                  <a:off x="1455" y="2439"/>
                  <a:ext cx="1179" cy="20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3" name="Rectangle 4109"/>
                <p:cNvSpPr>
                  <a:spLocks noChangeArrowheads="1"/>
                </p:cNvSpPr>
                <p:nvPr/>
              </p:nvSpPr>
              <p:spPr bwMode="auto">
                <a:xfrm>
                  <a:off x="1460" y="2371"/>
                  <a:ext cx="1167" cy="17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4" name="Line 4110"/>
                <p:cNvSpPr>
                  <a:spLocks noChangeShapeType="1"/>
                </p:cNvSpPr>
                <p:nvPr/>
              </p:nvSpPr>
              <p:spPr bwMode="auto">
                <a:xfrm>
                  <a:off x="2642" y="1813"/>
                  <a:ext cx="0" cy="7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5" name="Line 4111"/>
                <p:cNvSpPr>
                  <a:spLocks noChangeShapeType="1"/>
                </p:cNvSpPr>
                <p:nvPr/>
              </p:nvSpPr>
              <p:spPr bwMode="auto">
                <a:xfrm>
                  <a:off x="1456" y="1801"/>
                  <a:ext cx="0" cy="7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59" name="Line 4112"/>
              <p:cNvSpPr>
                <a:spLocks noChangeShapeType="1"/>
              </p:cNvSpPr>
              <p:nvPr/>
            </p:nvSpPr>
            <p:spPr bwMode="auto">
              <a:xfrm>
                <a:off x="842" y="2002"/>
                <a:ext cx="614" cy="0"/>
              </a:xfrm>
              <a:prstGeom prst="line">
                <a:avLst/>
              </a:prstGeom>
              <a:noFill/>
              <a:ln w="1270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0" name="Line 4113"/>
              <p:cNvSpPr>
                <a:spLocks noChangeShapeType="1"/>
              </p:cNvSpPr>
              <p:nvPr/>
            </p:nvSpPr>
            <p:spPr bwMode="auto">
              <a:xfrm>
                <a:off x="2154" y="3048"/>
                <a:ext cx="614" cy="0"/>
              </a:xfrm>
              <a:prstGeom prst="line">
                <a:avLst/>
              </a:prstGeom>
              <a:noFill/>
              <a:ln w="1270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4114"/>
            <p:cNvGrpSpPr>
              <a:grpSpLocks/>
            </p:cNvGrpSpPr>
            <p:nvPr/>
          </p:nvGrpSpPr>
          <p:grpSpPr bwMode="auto">
            <a:xfrm>
              <a:off x="3773" y="1512"/>
              <a:ext cx="1187" cy="1014"/>
              <a:chOff x="3773" y="1512"/>
              <a:chExt cx="1187" cy="1014"/>
            </a:xfrm>
          </p:grpSpPr>
          <p:grpSp>
            <p:nvGrpSpPr>
              <p:cNvPr id="6" name="Group 4115"/>
              <p:cNvGrpSpPr>
                <a:grpSpLocks/>
              </p:cNvGrpSpPr>
              <p:nvPr/>
            </p:nvGrpSpPr>
            <p:grpSpPr bwMode="auto">
              <a:xfrm>
                <a:off x="3773" y="1512"/>
                <a:ext cx="1187" cy="1014"/>
                <a:chOff x="3773" y="1512"/>
                <a:chExt cx="1187" cy="1014"/>
              </a:xfrm>
            </p:grpSpPr>
            <p:sp>
              <p:nvSpPr>
                <p:cNvPr id="9248" name="Oval 4116"/>
                <p:cNvSpPr>
                  <a:spLocks noChangeArrowheads="1"/>
                </p:cNvSpPr>
                <p:nvPr/>
              </p:nvSpPr>
              <p:spPr bwMode="auto">
                <a:xfrm>
                  <a:off x="3778" y="2199"/>
                  <a:ext cx="1172" cy="32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9" name="Oval 4117"/>
                <p:cNvSpPr>
                  <a:spLocks noChangeArrowheads="1"/>
                </p:cNvSpPr>
                <p:nvPr/>
              </p:nvSpPr>
              <p:spPr bwMode="auto">
                <a:xfrm>
                  <a:off x="3773" y="1512"/>
                  <a:ext cx="1179" cy="20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0" name="Rectangle 4118"/>
                <p:cNvSpPr>
                  <a:spLocks noChangeArrowheads="1"/>
                </p:cNvSpPr>
                <p:nvPr/>
              </p:nvSpPr>
              <p:spPr bwMode="auto">
                <a:xfrm>
                  <a:off x="3778" y="1616"/>
                  <a:ext cx="1166" cy="17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1" name="Line 4119"/>
                <p:cNvSpPr>
                  <a:spLocks noChangeShapeType="1"/>
                </p:cNvSpPr>
                <p:nvPr/>
              </p:nvSpPr>
              <p:spPr bwMode="auto">
                <a:xfrm flipV="1">
                  <a:off x="4960" y="1595"/>
                  <a:ext cx="0" cy="75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2" name="Line 4120"/>
                <p:cNvSpPr>
                  <a:spLocks noChangeShapeType="1"/>
                </p:cNvSpPr>
                <p:nvPr/>
              </p:nvSpPr>
              <p:spPr bwMode="auto">
                <a:xfrm flipV="1">
                  <a:off x="3774" y="1607"/>
                  <a:ext cx="0" cy="7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41" name="Line 4121"/>
              <p:cNvSpPr>
                <a:spLocks noChangeShapeType="1"/>
              </p:cNvSpPr>
              <p:nvPr/>
            </p:nvSpPr>
            <p:spPr bwMode="auto">
              <a:xfrm>
                <a:off x="3952" y="2348"/>
                <a:ext cx="26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Line 4122"/>
              <p:cNvSpPr>
                <a:spLocks noChangeShapeType="1"/>
              </p:cNvSpPr>
              <p:nvPr/>
            </p:nvSpPr>
            <p:spPr bwMode="auto">
              <a:xfrm>
                <a:off x="3896" y="2418"/>
                <a:ext cx="26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Line 4123"/>
              <p:cNvSpPr>
                <a:spLocks noChangeShapeType="1"/>
              </p:cNvSpPr>
              <p:nvPr/>
            </p:nvSpPr>
            <p:spPr bwMode="auto">
              <a:xfrm>
                <a:off x="4263" y="2270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Line 4124"/>
              <p:cNvSpPr>
                <a:spLocks noChangeShapeType="1"/>
              </p:cNvSpPr>
              <p:nvPr/>
            </p:nvSpPr>
            <p:spPr bwMode="auto">
              <a:xfrm>
                <a:off x="4191" y="2408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5" name="Line 4125"/>
              <p:cNvSpPr>
                <a:spLocks noChangeShapeType="1"/>
              </p:cNvSpPr>
              <p:nvPr/>
            </p:nvSpPr>
            <p:spPr bwMode="auto">
              <a:xfrm>
                <a:off x="4322" y="2499"/>
                <a:ext cx="26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6" name="Line 4126"/>
              <p:cNvSpPr>
                <a:spLocks noChangeShapeType="1"/>
              </p:cNvSpPr>
              <p:nvPr/>
            </p:nvSpPr>
            <p:spPr bwMode="auto">
              <a:xfrm>
                <a:off x="4507" y="2341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7" name="Line 4127"/>
              <p:cNvSpPr>
                <a:spLocks noChangeShapeType="1"/>
              </p:cNvSpPr>
              <p:nvPr/>
            </p:nvSpPr>
            <p:spPr bwMode="auto">
              <a:xfrm>
                <a:off x="4560" y="2432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4128"/>
            <p:cNvGrpSpPr>
              <a:grpSpLocks/>
            </p:cNvGrpSpPr>
            <p:nvPr/>
          </p:nvGrpSpPr>
          <p:grpSpPr bwMode="auto">
            <a:xfrm>
              <a:off x="3278" y="2599"/>
              <a:ext cx="1187" cy="1014"/>
              <a:chOff x="3278" y="2599"/>
              <a:chExt cx="1187" cy="1014"/>
            </a:xfrm>
          </p:grpSpPr>
          <p:grpSp>
            <p:nvGrpSpPr>
              <p:cNvPr id="8" name="Group 4129"/>
              <p:cNvGrpSpPr>
                <a:grpSpLocks/>
              </p:cNvGrpSpPr>
              <p:nvPr/>
            </p:nvGrpSpPr>
            <p:grpSpPr bwMode="auto">
              <a:xfrm>
                <a:off x="3278" y="2599"/>
                <a:ext cx="1187" cy="1014"/>
                <a:chOff x="3278" y="2599"/>
                <a:chExt cx="1187" cy="1014"/>
              </a:xfrm>
            </p:grpSpPr>
            <p:sp>
              <p:nvSpPr>
                <p:cNvPr id="9235" name="Oval 4130"/>
                <p:cNvSpPr>
                  <a:spLocks noChangeArrowheads="1"/>
                </p:cNvSpPr>
                <p:nvPr/>
              </p:nvSpPr>
              <p:spPr bwMode="auto">
                <a:xfrm>
                  <a:off x="3283" y="2599"/>
                  <a:ext cx="1172" cy="32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6" name="Oval 4131"/>
                <p:cNvSpPr>
                  <a:spLocks noChangeArrowheads="1"/>
                </p:cNvSpPr>
                <p:nvPr/>
              </p:nvSpPr>
              <p:spPr bwMode="auto">
                <a:xfrm>
                  <a:off x="3278" y="3406"/>
                  <a:ext cx="1179" cy="20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7" name="Rectangle 4132"/>
                <p:cNvSpPr>
                  <a:spLocks noChangeArrowheads="1"/>
                </p:cNvSpPr>
                <p:nvPr/>
              </p:nvSpPr>
              <p:spPr bwMode="auto">
                <a:xfrm>
                  <a:off x="3283" y="3338"/>
                  <a:ext cx="1167" cy="17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8" name="Line 4133"/>
                <p:cNvSpPr>
                  <a:spLocks noChangeShapeType="1"/>
                </p:cNvSpPr>
                <p:nvPr/>
              </p:nvSpPr>
              <p:spPr bwMode="auto">
                <a:xfrm>
                  <a:off x="4465" y="2779"/>
                  <a:ext cx="0" cy="75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9" name="Line 4134"/>
                <p:cNvSpPr>
                  <a:spLocks noChangeShapeType="1"/>
                </p:cNvSpPr>
                <p:nvPr/>
              </p:nvSpPr>
              <p:spPr bwMode="auto">
                <a:xfrm>
                  <a:off x="3279" y="2768"/>
                  <a:ext cx="0" cy="7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28" name="Line 4135"/>
              <p:cNvSpPr>
                <a:spLocks noChangeShapeType="1"/>
              </p:cNvSpPr>
              <p:nvPr/>
            </p:nvSpPr>
            <p:spPr bwMode="auto">
              <a:xfrm flipH="1">
                <a:off x="4149" y="2769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9" name="Line 4136"/>
              <p:cNvSpPr>
                <a:spLocks noChangeShapeType="1"/>
              </p:cNvSpPr>
              <p:nvPr/>
            </p:nvSpPr>
            <p:spPr bwMode="auto">
              <a:xfrm flipH="1">
                <a:off x="3378" y="2749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0" name="Line 4137"/>
              <p:cNvSpPr>
                <a:spLocks noChangeShapeType="1"/>
              </p:cNvSpPr>
              <p:nvPr/>
            </p:nvSpPr>
            <p:spPr bwMode="auto">
              <a:xfrm flipH="1">
                <a:off x="3626" y="2688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1" name="Line 4138"/>
              <p:cNvSpPr>
                <a:spLocks noChangeShapeType="1"/>
              </p:cNvSpPr>
              <p:nvPr/>
            </p:nvSpPr>
            <p:spPr bwMode="auto">
              <a:xfrm flipH="1">
                <a:off x="3563" y="2841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2" name="Line 4139"/>
              <p:cNvSpPr>
                <a:spLocks noChangeShapeType="1"/>
              </p:cNvSpPr>
              <p:nvPr/>
            </p:nvSpPr>
            <p:spPr bwMode="auto">
              <a:xfrm flipH="1">
                <a:off x="3791" y="2746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3" name="Line 4140"/>
              <p:cNvSpPr>
                <a:spLocks noChangeShapeType="1"/>
              </p:cNvSpPr>
              <p:nvPr/>
            </p:nvSpPr>
            <p:spPr bwMode="auto">
              <a:xfrm flipH="1">
                <a:off x="3976" y="2869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4" name="Line 4141"/>
              <p:cNvSpPr>
                <a:spLocks noChangeShapeType="1"/>
              </p:cNvSpPr>
              <p:nvPr/>
            </p:nvSpPr>
            <p:spPr bwMode="auto">
              <a:xfrm flipH="1">
                <a:off x="4056" y="2697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142"/>
            <p:cNvGrpSpPr>
              <a:grpSpLocks/>
            </p:cNvGrpSpPr>
            <p:nvPr/>
          </p:nvGrpSpPr>
          <p:grpSpPr bwMode="auto">
            <a:xfrm>
              <a:off x="2821" y="2466"/>
              <a:ext cx="345" cy="120"/>
              <a:chOff x="2821" y="2466"/>
              <a:chExt cx="345" cy="120"/>
            </a:xfrm>
          </p:grpSpPr>
          <p:sp>
            <p:nvSpPr>
              <p:cNvPr id="9225" name="Line 4143"/>
              <p:cNvSpPr>
                <a:spLocks noChangeShapeType="1"/>
              </p:cNvSpPr>
              <p:nvPr/>
            </p:nvSpPr>
            <p:spPr bwMode="auto">
              <a:xfrm>
                <a:off x="2821" y="2466"/>
                <a:ext cx="34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" name="Line 4144"/>
              <p:cNvSpPr>
                <a:spLocks noChangeShapeType="1"/>
              </p:cNvSpPr>
              <p:nvPr/>
            </p:nvSpPr>
            <p:spPr bwMode="auto">
              <a:xfrm>
                <a:off x="2824" y="2586"/>
                <a:ext cx="34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9220" name="Picture 4145" descr="D:\My Documents\pe355\LECTURES\PHASE_1\2-18.PCX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4703763" y="920750"/>
            <a:ext cx="43688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36037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Bending Forces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6777317" cy="3775229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Bone </a:t>
            </a:r>
            <a:r>
              <a:rPr lang="en-US" dirty="0"/>
              <a:t>is regularly subjected to large bending forces. For example, during gait, the lower extremity bones are subjected to bending forces caused by alternating tension and compression forces. </a:t>
            </a:r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Also, weight bearing produces an anterior bend in the tibia. Although these bending forces are not injury producing, the bone is strongest in the regions where the bending force is greatest </a:t>
            </a:r>
          </a:p>
          <a:p>
            <a:pPr algn="l" rtl="0"/>
            <a:endParaRPr lang="fa-IR" dirty="0"/>
          </a:p>
        </p:txBody>
      </p:sp>
      <p:pic>
        <p:nvPicPr>
          <p:cNvPr id="12290" name="Picture 2" descr="C:\Users\lenovo\Desktop\introduction-to-analysis-of-strain-and-strain-in-hkuman-bone-10-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752600"/>
            <a:ext cx="120967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8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50"/>
          <p:cNvGrpSpPr>
            <a:grpSpLocks/>
          </p:cNvGrpSpPr>
          <p:nvPr/>
        </p:nvGrpSpPr>
        <p:grpSpPr bwMode="auto">
          <a:xfrm>
            <a:off x="473075" y="433388"/>
            <a:ext cx="3094038" cy="2693987"/>
            <a:chOff x="1687" y="1873"/>
            <a:chExt cx="1949" cy="1697"/>
          </a:xfrm>
        </p:grpSpPr>
        <p:sp>
          <p:nvSpPr>
            <p:cNvPr id="1033" name="Arc 2051"/>
            <p:cNvSpPr>
              <a:spLocks/>
            </p:cNvSpPr>
            <p:nvPr/>
          </p:nvSpPr>
          <p:spPr bwMode="auto">
            <a:xfrm rot="8040000">
              <a:off x="2043" y="1873"/>
              <a:ext cx="1206" cy="1206"/>
            </a:xfrm>
            <a:custGeom>
              <a:avLst/>
              <a:gdLst>
                <a:gd name="T0" fmla="*/ 0 w 21600"/>
                <a:gd name="T1" fmla="*/ 0 h 21600"/>
                <a:gd name="T2" fmla="*/ 1206 w 21600"/>
                <a:gd name="T3" fmla="*/ 1206 h 21600"/>
                <a:gd name="T4" fmla="*/ 0 w 21600"/>
                <a:gd name="T5" fmla="*/ 120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052"/>
            <p:cNvGrpSpPr>
              <a:grpSpLocks/>
            </p:cNvGrpSpPr>
            <p:nvPr/>
          </p:nvGrpSpPr>
          <p:grpSpPr bwMode="auto">
            <a:xfrm>
              <a:off x="1687" y="2218"/>
              <a:ext cx="1949" cy="1352"/>
              <a:chOff x="1687" y="2218"/>
              <a:chExt cx="1949" cy="1352"/>
            </a:xfrm>
          </p:grpSpPr>
          <p:sp>
            <p:nvSpPr>
              <p:cNvPr id="1035" name="Arc 2053"/>
              <p:cNvSpPr>
                <a:spLocks/>
              </p:cNvSpPr>
              <p:nvPr/>
            </p:nvSpPr>
            <p:spPr bwMode="auto">
              <a:xfrm rot="8040000">
                <a:off x="1987" y="2218"/>
                <a:ext cx="1327" cy="1327"/>
              </a:xfrm>
              <a:custGeom>
                <a:avLst/>
                <a:gdLst>
                  <a:gd name="T0" fmla="*/ 0 w 21616"/>
                  <a:gd name="T1" fmla="*/ 0 h 21600"/>
                  <a:gd name="T2" fmla="*/ 1327 w 21616"/>
                  <a:gd name="T3" fmla="*/ 1326 h 21600"/>
                  <a:gd name="T4" fmla="*/ 1 w 21616"/>
                  <a:gd name="T5" fmla="*/ 1327 h 21600"/>
                  <a:gd name="T6" fmla="*/ 0 60000 65536"/>
                  <a:gd name="T7" fmla="*/ 0 60000 65536"/>
                  <a:gd name="T8" fmla="*/ 0 60000 65536"/>
                  <a:gd name="T9" fmla="*/ 0 w 21616"/>
                  <a:gd name="T10" fmla="*/ 0 h 21600"/>
                  <a:gd name="T11" fmla="*/ 21616 w 21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16" h="21600" fill="none" extrusionOk="0">
                    <a:moveTo>
                      <a:pt x="0" y="0"/>
                    </a:moveTo>
                    <a:cubicBezTo>
                      <a:pt x="5" y="0"/>
                      <a:pt x="10" y="-1"/>
                      <a:pt x="16" y="0"/>
                    </a:cubicBezTo>
                    <a:cubicBezTo>
                      <a:pt x="11939" y="0"/>
                      <a:pt x="21607" y="9660"/>
                      <a:pt x="21615" y="21584"/>
                    </a:cubicBezTo>
                  </a:path>
                  <a:path w="21616" h="21600" stroke="0" extrusionOk="0">
                    <a:moveTo>
                      <a:pt x="0" y="0"/>
                    </a:moveTo>
                    <a:cubicBezTo>
                      <a:pt x="5" y="0"/>
                      <a:pt x="10" y="-1"/>
                      <a:pt x="16" y="0"/>
                    </a:cubicBezTo>
                    <a:cubicBezTo>
                      <a:pt x="11939" y="0"/>
                      <a:pt x="21607" y="9660"/>
                      <a:pt x="21615" y="21584"/>
                    </a:cubicBezTo>
                    <a:lnTo>
                      <a:pt x="16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Oval 2054"/>
              <p:cNvSpPr>
                <a:spLocks noChangeArrowheads="1"/>
              </p:cNvSpPr>
              <p:nvPr/>
            </p:nvSpPr>
            <p:spPr bwMode="auto">
              <a:xfrm rot="600000">
                <a:off x="1708" y="2474"/>
                <a:ext cx="79" cy="41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Oval 2055"/>
              <p:cNvSpPr>
                <a:spLocks noChangeArrowheads="1"/>
              </p:cNvSpPr>
              <p:nvPr/>
            </p:nvSpPr>
            <p:spPr bwMode="auto">
              <a:xfrm rot="-780000">
                <a:off x="3506" y="2450"/>
                <a:ext cx="80" cy="40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026" name="Object 2056"/>
              <p:cNvGraphicFramePr>
                <a:graphicFrameLocks/>
              </p:cNvGraphicFramePr>
              <p:nvPr/>
            </p:nvGraphicFramePr>
            <p:xfrm>
              <a:off x="1786" y="2296"/>
              <a:ext cx="1706" cy="5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2" name="WordArt 3.2" r:id="rId3" imgW="6094080" imgH="4063680" progId="">
                      <p:embed/>
                    </p:oleObj>
                  </mc:Choice>
                  <mc:Fallback>
                    <p:oleObj name="WordArt 3.2" r:id="rId3" imgW="6094080" imgH="4063680" progId="">
                      <p:embed/>
                      <p:pic>
                        <p:nvPicPr>
                          <p:cNvPr id="0" name="Object 205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86" y="2296"/>
                            <a:ext cx="1706" cy="5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7" name="Object 2057"/>
              <p:cNvGraphicFramePr>
                <a:graphicFrameLocks/>
              </p:cNvGraphicFramePr>
              <p:nvPr/>
            </p:nvGraphicFramePr>
            <p:xfrm>
              <a:off x="1687" y="3067"/>
              <a:ext cx="1949" cy="5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3" name="WordArt 3.2" r:id="rId5" imgW="6094080" imgH="4063680" progId="">
                      <p:embed/>
                    </p:oleObj>
                  </mc:Choice>
                  <mc:Fallback>
                    <p:oleObj name="WordArt 3.2" r:id="rId5" imgW="6094080" imgH="4063680" progId="">
                      <p:embed/>
                      <p:pic>
                        <p:nvPicPr>
                          <p:cNvPr id="0" name="Object 2057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7" y="3067"/>
                            <a:ext cx="1949" cy="5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1029" name="Picture 2058" descr="D:\My Documents\pe355\LECTURES\PHASE_1\2-22.PCX"/>
          <p:cNvPicPr>
            <a:picLocks noChangeAspect="1" noChangeArrowheads="1"/>
          </p:cNvPicPr>
          <p:nvPr/>
        </p:nvPicPr>
        <p:blipFill>
          <a:blip r:embed="rId7" cstate="print">
            <a:lum contrast="54000"/>
          </a:blip>
          <a:srcRect/>
          <a:stretch>
            <a:fillRect/>
          </a:stretch>
        </p:blipFill>
        <p:spPr bwMode="auto">
          <a:xfrm>
            <a:off x="42863" y="3590925"/>
            <a:ext cx="5268912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059" descr="D:\My Documents\pe355\LECTURES\PHASE_1\2-23.PCX"/>
          <p:cNvPicPr>
            <a:picLocks noChangeAspect="1" noChangeArrowheads="1"/>
          </p:cNvPicPr>
          <p:nvPr/>
        </p:nvPicPr>
        <p:blipFill>
          <a:blip r:embed="rId8" cstate="print">
            <a:lum contrast="60000"/>
          </a:blip>
          <a:srcRect/>
          <a:stretch>
            <a:fillRect/>
          </a:stretch>
        </p:blipFill>
        <p:spPr bwMode="auto">
          <a:xfrm>
            <a:off x="3714750" y="165100"/>
            <a:ext cx="53530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2060"/>
          <p:cNvSpPr txBox="1">
            <a:spLocks noChangeArrowheads="1"/>
          </p:cNvSpPr>
          <p:nvPr/>
        </p:nvSpPr>
        <p:spPr bwMode="auto">
          <a:xfrm>
            <a:off x="5343525" y="4953000"/>
            <a:ext cx="35782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 sz="2000"/>
              <a:t>Usually a 3- or 4-point</a:t>
            </a:r>
          </a:p>
          <a:p>
            <a:pPr algn="l"/>
            <a:r>
              <a:rPr lang="en-US" sz="2000"/>
              <a:t>force application</a:t>
            </a:r>
          </a:p>
        </p:txBody>
      </p:sp>
      <p:sp>
        <p:nvSpPr>
          <p:cNvPr id="1032" name="Text Box 2061"/>
          <p:cNvSpPr txBox="1">
            <a:spLocks noChangeArrowheads="1"/>
          </p:cNvSpPr>
          <p:nvPr/>
        </p:nvSpPr>
        <p:spPr bwMode="auto">
          <a:xfrm>
            <a:off x="247650" y="146050"/>
            <a:ext cx="36385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 sz="3600"/>
              <a:t>Bending Forces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torsional </a:t>
            </a:r>
            <a:r>
              <a:rPr lang="en-US" dirty="0" smtClean="0">
                <a:solidFill>
                  <a:srgbClr val="FF0000"/>
                </a:solidFill>
              </a:rPr>
              <a:t>force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Fractures resulting from </a:t>
            </a:r>
            <a:r>
              <a:rPr lang="en-US" dirty="0">
                <a:solidFill>
                  <a:srgbClr val="FF0000"/>
                </a:solidFill>
              </a:rPr>
              <a:t>torsional force </a:t>
            </a:r>
            <a:r>
              <a:rPr lang="en-US" dirty="0"/>
              <a:t>can occur in the </a:t>
            </a:r>
            <a:r>
              <a:rPr lang="en-US" dirty="0" err="1"/>
              <a:t>humerus</a:t>
            </a:r>
            <a:r>
              <a:rPr lang="en-US" dirty="0"/>
              <a:t> when poor throwing technique creates a twist on the arm and in the lower extremity when the foot is planted and the body changes direction. Torsional loading of the lower extremity is also responsible for </a:t>
            </a:r>
            <a:r>
              <a:rPr lang="en-US" dirty="0">
                <a:solidFill>
                  <a:srgbClr val="FF0000"/>
                </a:solidFill>
              </a:rPr>
              <a:t>knee cartilage </a:t>
            </a:r>
            <a:r>
              <a:rPr lang="en-US" dirty="0"/>
              <a:t>and ligament injuries. and can occur when the foot is caught while the body is spinning</a:t>
            </a:r>
            <a:endParaRPr lang="fa-IR" dirty="0"/>
          </a:p>
        </p:txBody>
      </p:sp>
      <p:pic>
        <p:nvPicPr>
          <p:cNvPr id="13314" name="Picture 2" descr="C:\Users\lenovo\Desktop\introduction-to-analysis-of-strain-and-strain-in-hkuman-bone-10-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10096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0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95275" y="249238"/>
            <a:ext cx="38671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 sz="3600"/>
              <a:t>Torsional Forces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2588" y="1331913"/>
            <a:ext cx="2995612" cy="1935162"/>
            <a:chOff x="1477" y="2083"/>
            <a:chExt cx="2510" cy="1474"/>
          </a:xfrm>
        </p:grpSpPr>
        <p:sp>
          <p:nvSpPr>
            <p:cNvPr id="12294" name="Oval 4"/>
            <p:cNvSpPr>
              <a:spLocks noChangeArrowheads="1"/>
            </p:cNvSpPr>
            <p:nvPr/>
          </p:nvSpPr>
          <p:spPr bwMode="auto">
            <a:xfrm>
              <a:off x="1702" y="3259"/>
              <a:ext cx="2098" cy="29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Rectangle 5"/>
            <p:cNvSpPr>
              <a:spLocks noChangeArrowheads="1"/>
            </p:cNvSpPr>
            <p:nvPr/>
          </p:nvSpPr>
          <p:spPr bwMode="auto">
            <a:xfrm>
              <a:off x="1696" y="3163"/>
              <a:ext cx="2098" cy="26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Oval 6"/>
            <p:cNvSpPr>
              <a:spLocks noChangeArrowheads="1"/>
            </p:cNvSpPr>
            <p:nvPr/>
          </p:nvSpPr>
          <p:spPr bwMode="auto">
            <a:xfrm>
              <a:off x="1705" y="2083"/>
              <a:ext cx="2098" cy="29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Line 7"/>
            <p:cNvSpPr>
              <a:spLocks noChangeShapeType="1"/>
            </p:cNvSpPr>
            <p:nvPr/>
          </p:nvSpPr>
          <p:spPr bwMode="auto">
            <a:xfrm>
              <a:off x="1701" y="2241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Line 8"/>
            <p:cNvSpPr>
              <a:spLocks noChangeShapeType="1"/>
            </p:cNvSpPr>
            <p:nvPr/>
          </p:nvSpPr>
          <p:spPr bwMode="auto">
            <a:xfrm>
              <a:off x="3813" y="2256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Arc 9"/>
            <p:cNvSpPr>
              <a:spLocks/>
            </p:cNvSpPr>
            <p:nvPr/>
          </p:nvSpPr>
          <p:spPr bwMode="auto">
            <a:xfrm>
              <a:off x="1477" y="2781"/>
              <a:ext cx="1035" cy="297"/>
            </a:xfrm>
            <a:custGeom>
              <a:avLst/>
              <a:gdLst>
                <a:gd name="T0" fmla="*/ 1035 w 21600"/>
                <a:gd name="T1" fmla="*/ 297 h 21600"/>
                <a:gd name="T2" fmla="*/ 0 w 21600"/>
                <a:gd name="T3" fmla="*/ 0 h 21600"/>
                <a:gd name="T4" fmla="*/ 1035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Arc 10"/>
            <p:cNvSpPr>
              <a:spLocks/>
            </p:cNvSpPr>
            <p:nvPr/>
          </p:nvSpPr>
          <p:spPr bwMode="auto">
            <a:xfrm>
              <a:off x="2871" y="2313"/>
              <a:ext cx="1116" cy="297"/>
            </a:xfrm>
            <a:custGeom>
              <a:avLst/>
              <a:gdLst>
                <a:gd name="T0" fmla="*/ 1116 w 21600"/>
                <a:gd name="T1" fmla="*/ 0 h 21600"/>
                <a:gd name="T2" fmla="*/ 0 w 21600"/>
                <a:gd name="T3" fmla="*/ 297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0" cap="rnd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292" name="Picture 11" descr="D:\My Documents\pe355\LECTURES\PHASE_1\2-25.PCX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219200" y="3276600"/>
            <a:ext cx="5376863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3532" name="Text Box 12"/>
          <p:cNvSpPr txBox="1">
            <a:spLocks noChangeArrowheads="1"/>
          </p:cNvSpPr>
          <p:nvPr/>
        </p:nvSpPr>
        <p:spPr bwMode="auto">
          <a:xfrm>
            <a:off x="4267200" y="533400"/>
            <a:ext cx="4041491" cy="25853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/>
              <a:t>Caused by a 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twisting</a:t>
            </a:r>
            <a:r>
              <a:rPr lang="en-US" dirty="0"/>
              <a:t> force</a:t>
            </a:r>
          </a:p>
          <a:p>
            <a:pPr algn="l">
              <a:defRPr/>
            </a:pPr>
            <a:r>
              <a:rPr lang="en-US" b="0" dirty="0"/>
              <a:t>produces shear, tensile, and </a:t>
            </a:r>
          </a:p>
          <a:p>
            <a:pPr algn="l">
              <a:defRPr/>
            </a:pPr>
            <a:r>
              <a:rPr lang="en-US" b="0" dirty="0"/>
              <a:t>compressive loads</a:t>
            </a:r>
          </a:p>
          <a:p>
            <a:pPr algn="l">
              <a:defRPr/>
            </a:pPr>
            <a:endParaRPr lang="en-US" b="0" dirty="0"/>
          </a:p>
          <a:p>
            <a:pPr algn="l">
              <a:defRPr/>
            </a:pPr>
            <a:r>
              <a:rPr lang="en-US" b="0" dirty="0"/>
              <a:t>tensile and compressive loads are</a:t>
            </a:r>
          </a:p>
          <a:p>
            <a:pPr algn="l">
              <a:defRPr/>
            </a:pPr>
            <a:r>
              <a:rPr lang="en-US" b="0" dirty="0"/>
              <a:t>at an angle </a:t>
            </a:r>
          </a:p>
          <a:p>
            <a:pPr algn="l">
              <a:defRPr/>
            </a:pPr>
            <a:endParaRPr lang="en-US" b="0" dirty="0"/>
          </a:p>
          <a:p>
            <a:pPr algn="l">
              <a:defRPr/>
            </a:pPr>
            <a:r>
              <a:rPr lang="en-US" b="0" dirty="0"/>
              <a:t>often see a </a:t>
            </a:r>
            <a:r>
              <a:rPr lang="en-US" i="1" u="sng" dirty="0"/>
              <a:t>spiral</a:t>
            </a:r>
            <a:r>
              <a:rPr lang="en-US" b="0" dirty="0"/>
              <a:t> </a:t>
            </a:r>
            <a:r>
              <a:rPr lang="en-US" i="1" u="sng" dirty="0"/>
              <a:t>fracture</a:t>
            </a:r>
            <a:r>
              <a:rPr lang="en-US" b="0" dirty="0"/>
              <a:t> develop</a:t>
            </a:r>
          </a:p>
          <a:p>
            <a:pPr algn="l">
              <a:defRPr/>
            </a:pPr>
            <a:r>
              <a:rPr lang="en-US" b="0" dirty="0"/>
              <a:t>from this 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07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738" y="1936750"/>
            <a:ext cx="48974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075"/>
          <p:cNvSpPr txBox="1">
            <a:spLocks noChangeArrowheads="1"/>
          </p:cNvSpPr>
          <p:nvPr/>
        </p:nvSpPr>
        <p:spPr bwMode="auto">
          <a:xfrm>
            <a:off x="2281094" y="682625"/>
            <a:ext cx="507061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Comparison of Forces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0"/>
          <p:cNvSpPr>
            <a:spLocks noChangeArrowheads="1"/>
          </p:cNvSpPr>
          <p:nvPr/>
        </p:nvSpPr>
        <p:spPr bwMode="auto">
          <a:xfrm>
            <a:off x="1150938" y="153988"/>
            <a:ext cx="6894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4400" b="0"/>
              <a:t>Elastic Biomaterials (Bone)</a:t>
            </a:r>
            <a:endParaRPr lang="en-US" sz="4400">
              <a:latin typeface="Times New Roman" pitchFamily="18" charset="0"/>
            </a:endParaRPr>
          </a:p>
        </p:txBody>
      </p:sp>
      <p:sp>
        <p:nvSpPr>
          <p:cNvPr id="16387" name="Text Box 2051"/>
          <p:cNvSpPr txBox="1">
            <a:spLocks noChangeArrowheads="1"/>
          </p:cNvSpPr>
          <p:nvPr/>
        </p:nvSpPr>
        <p:spPr bwMode="auto">
          <a:xfrm>
            <a:off x="136525" y="1525588"/>
            <a:ext cx="4662488" cy="32004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>
                <a:solidFill>
                  <a:schemeClr val="hlink"/>
                </a:solidFill>
              </a:rPr>
              <a:t>Elastic/Plastic</a:t>
            </a:r>
            <a:r>
              <a:rPr lang="en-US" b="0"/>
              <a:t> characteristics</a:t>
            </a:r>
          </a:p>
          <a:p>
            <a:pPr algn="l"/>
            <a:endParaRPr lang="en-US" sz="2000"/>
          </a:p>
          <a:p>
            <a:pPr algn="l"/>
            <a:r>
              <a:rPr lang="en-US" sz="2000"/>
              <a:t>     </a:t>
            </a:r>
            <a:r>
              <a:rPr lang="en-US" sz="2000" i="1" u="sng"/>
              <a:t>Brittle</a:t>
            </a:r>
            <a:r>
              <a:rPr lang="en-US" sz="2000"/>
              <a:t> material fails before</a:t>
            </a:r>
          </a:p>
          <a:p>
            <a:pPr algn="l"/>
            <a:r>
              <a:rPr lang="en-US" sz="2000"/>
              <a:t>     permanent deformation</a:t>
            </a:r>
          </a:p>
          <a:p>
            <a:pPr algn="l"/>
            <a:endParaRPr lang="en-US" sz="2000"/>
          </a:p>
          <a:p>
            <a:pPr algn="l"/>
            <a:r>
              <a:rPr lang="en-US" sz="2000"/>
              <a:t>     </a:t>
            </a:r>
            <a:r>
              <a:rPr lang="en-US" sz="2000" i="1" u="sng"/>
              <a:t>Ductile</a:t>
            </a:r>
            <a:r>
              <a:rPr lang="en-US" sz="2000"/>
              <a:t> material deforms </a:t>
            </a:r>
          </a:p>
          <a:p>
            <a:pPr algn="l"/>
            <a:r>
              <a:rPr lang="en-US" sz="2000"/>
              <a:t>     greatly before failure</a:t>
            </a:r>
          </a:p>
          <a:p>
            <a:pPr algn="l"/>
            <a:endParaRPr lang="en-US" sz="2000"/>
          </a:p>
          <a:p>
            <a:pPr algn="l"/>
            <a:endParaRPr lang="en-US" sz="2000"/>
          </a:p>
          <a:p>
            <a:pPr algn="l"/>
            <a:r>
              <a:rPr lang="en-US" sz="2000"/>
              <a:t>Bone exhibits both properties</a:t>
            </a:r>
          </a:p>
        </p:txBody>
      </p:sp>
      <p:sp>
        <p:nvSpPr>
          <p:cNvPr id="16388" name="Text Box 2052"/>
          <p:cNvSpPr txBox="1">
            <a:spLocks noChangeArrowheads="1"/>
          </p:cNvSpPr>
          <p:nvPr/>
        </p:nvSpPr>
        <p:spPr bwMode="auto">
          <a:xfrm>
            <a:off x="4708525" y="1525588"/>
            <a:ext cx="4343400" cy="51911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/>
              <a:t>Load/deformation curves</a:t>
            </a:r>
          </a:p>
        </p:txBody>
      </p:sp>
      <p:sp>
        <p:nvSpPr>
          <p:cNvPr id="16389" name="Freeform 2053"/>
          <p:cNvSpPr>
            <a:spLocks/>
          </p:cNvSpPr>
          <p:nvPr/>
        </p:nvSpPr>
        <p:spPr bwMode="auto">
          <a:xfrm>
            <a:off x="4506913" y="2211388"/>
            <a:ext cx="3979862" cy="3119437"/>
          </a:xfrm>
          <a:custGeom>
            <a:avLst/>
            <a:gdLst>
              <a:gd name="T0" fmla="*/ 0 w 3553"/>
              <a:gd name="T1" fmla="*/ 0 h 2785"/>
              <a:gd name="T2" fmla="*/ 0 w 3553"/>
              <a:gd name="T3" fmla="*/ 2784 h 2785"/>
              <a:gd name="T4" fmla="*/ 3552 w 3553"/>
              <a:gd name="T5" fmla="*/ 2784 h 2785"/>
              <a:gd name="T6" fmla="*/ 0 60000 65536"/>
              <a:gd name="T7" fmla="*/ 0 60000 65536"/>
              <a:gd name="T8" fmla="*/ 0 60000 65536"/>
              <a:gd name="T9" fmla="*/ 0 w 3553"/>
              <a:gd name="T10" fmla="*/ 0 h 2785"/>
              <a:gd name="T11" fmla="*/ 3553 w 3553"/>
              <a:gd name="T12" fmla="*/ 2785 h 27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53" h="2785">
                <a:moveTo>
                  <a:pt x="0" y="0"/>
                </a:moveTo>
                <a:lnTo>
                  <a:pt x="0" y="2784"/>
                </a:lnTo>
                <a:lnTo>
                  <a:pt x="3552" y="278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Rectangle 2054"/>
          <p:cNvSpPr>
            <a:spLocks noChangeArrowheads="1"/>
          </p:cNvSpPr>
          <p:nvPr/>
        </p:nvSpPr>
        <p:spPr bwMode="auto">
          <a:xfrm>
            <a:off x="4632325" y="5335588"/>
            <a:ext cx="291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b="0"/>
              <a:t>deformation (length)</a:t>
            </a:r>
          </a:p>
        </p:txBody>
      </p:sp>
      <p:sp>
        <p:nvSpPr>
          <p:cNvPr id="16391" name="Line 2055"/>
          <p:cNvSpPr>
            <a:spLocks noChangeShapeType="1"/>
          </p:cNvSpPr>
          <p:nvPr/>
        </p:nvSpPr>
        <p:spPr bwMode="auto">
          <a:xfrm>
            <a:off x="7489825" y="5580063"/>
            <a:ext cx="644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2056"/>
          <p:cNvSpPr>
            <a:spLocks noChangeArrowheads="1"/>
          </p:cNvSpPr>
          <p:nvPr/>
        </p:nvSpPr>
        <p:spPr bwMode="auto">
          <a:xfrm rot="-5460000">
            <a:off x="3944938" y="33940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b="0"/>
              <a:t>load</a:t>
            </a:r>
          </a:p>
        </p:txBody>
      </p:sp>
      <p:sp>
        <p:nvSpPr>
          <p:cNvPr id="16393" name="Line 2057"/>
          <p:cNvSpPr>
            <a:spLocks noChangeShapeType="1"/>
          </p:cNvSpPr>
          <p:nvPr/>
        </p:nvSpPr>
        <p:spPr bwMode="auto">
          <a:xfrm>
            <a:off x="4327525" y="2668588"/>
            <a:ext cx="0" cy="644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2058"/>
          <p:cNvSpPr>
            <a:spLocks noChangeArrowheads="1"/>
          </p:cNvSpPr>
          <p:nvPr/>
        </p:nvSpPr>
        <p:spPr bwMode="auto">
          <a:xfrm>
            <a:off x="6130925" y="3354388"/>
            <a:ext cx="2236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b="0"/>
              <a:t>ductile material</a:t>
            </a:r>
          </a:p>
        </p:txBody>
      </p:sp>
      <p:sp>
        <p:nvSpPr>
          <p:cNvPr id="16395" name="Rectangle 2059"/>
          <p:cNvSpPr>
            <a:spLocks noChangeArrowheads="1"/>
          </p:cNvSpPr>
          <p:nvPr/>
        </p:nvSpPr>
        <p:spPr bwMode="auto">
          <a:xfrm>
            <a:off x="4503738" y="2398713"/>
            <a:ext cx="1049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0"/>
              <a:t>elastic</a:t>
            </a:r>
          </a:p>
          <a:p>
            <a:r>
              <a:rPr lang="en-US" b="0"/>
              <a:t>limit</a:t>
            </a:r>
          </a:p>
        </p:txBody>
      </p:sp>
      <p:sp>
        <p:nvSpPr>
          <p:cNvPr id="16396" name="Line 2060"/>
          <p:cNvSpPr>
            <a:spLocks noChangeShapeType="1"/>
          </p:cNvSpPr>
          <p:nvPr/>
        </p:nvSpPr>
        <p:spPr bwMode="auto">
          <a:xfrm>
            <a:off x="5313363" y="3179763"/>
            <a:ext cx="214312" cy="322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Freeform 2061"/>
          <p:cNvSpPr>
            <a:spLocks/>
          </p:cNvSpPr>
          <p:nvPr/>
        </p:nvSpPr>
        <p:spPr bwMode="auto">
          <a:xfrm>
            <a:off x="4476750" y="4505325"/>
            <a:ext cx="2097088" cy="823913"/>
          </a:xfrm>
          <a:custGeom>
            <a:avLst/>
            <a:gdLst>
              <a:gd name="T0" fmla="*/ 0 w 1872"/>
              <a:gd name="T1" fmla="*/ 736 h 736"/>
              <a:gd name="T2" fmla="*/ 384 w 1872"/>
              <a:gd name="T3" fmla="*/ 544 h 736"/>
              <a:gd name="T4" fmla="*/ 768 w 1872"/>
              <a:gd name="T5" fmla="*/ 352 h 736"/>
              <a:gd name="T6" fmla="*/ 1248 w 1872"/>
              <a:gd name="T7" fmla="*/ 112 h 736"/>
              <a:gd name="T8" fmla="*/ 1584 w 1872"/>
              <a:gd name="T9" fmla="*/ 16 h 736"/>
              <a:gd name="T10" fmla="*/ 1872 w 1872"/>
              <a:gd name="T11" fmla="*/ 16 h 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2"/>
              <a:gd name="T19" fmla="*/ 0 h 736"/>
              <a:gd name="T20" fmla="*/ 1872 w 1872"/>
              <a:gd name="T21" fmla="*/ 736 h 7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2" h="736">
                <a:moveTo>
                  <a:pt x="0" y="736"/>
                </a:moveTo>
                <a:cubicBezTo>
                  <a:pt x="128" y="672"/>
                  <a:pt x="256" y="608"/>
                  <a:pt x="384" y="544"/>
                </a:cubicBezTo>
                <a:cubicBezTo>
                  <a:pt x="512" y="480"/>
                  <a:pt x="624" y="424"/>
                  <a:pt x="768" y="352"/>
                </a:cubicBezTo>
                <a:cubicBezTo>
                  <a:pt x="912" y="280"/>
                  <a:pt x="1112" y="168"/>
                  <a:pt x="1248" y="112"/>
                </a:cubicBezTo>
                <a:cubicBezTo>
                  <a:pt x="1384" y="56"/>
                  <a:pt x="1480" y="32"/>
                  <a:pt x="1584" y="16"/>
                </a:cubicBezTo>
                <a:cubicBezTo>
                  <a:pt x="1688" y="0"/>
                  <a:pt x="1780" y="8"/>
                  <a:pt x="1872" y="16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Text Box 2062"/>
          <p:cNvSpPr txBox="1">
            <a:spLocks noChangeArrowheads="1"/>
          </p:cNvSpPr>
          <p:nvPr/>
        </p:nvSpPr>
        <p:spPr bwMode="auto">
          <a:xfrm>
            <a:off x="6365875" y="4502150"/>
            <a:ext cx="966788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/>
              <a:t>bone</a:t>
            </a:r>
            <a:endParaRPr lang="en-US" sz="3200" b="0"/>
          </a:p>
        </p:txBody>
      </p:sp>
      <p:sp>
        <p:nvSpPr>
          <p:cNvPr id="16399" name="Line 2063"/>
          <p:cNvSpPr>
            <a:spLocks noChangeShapeType="1"/>
          </p:cNvSpPr>
          <p:nvPr/>
        </p:nvSpPr>
        <p:spPr bwMode="auto">
          <a:xfrm flipV="1">
            <a:off x="4479925" y="3887788"/>
            <a:ext cx="1600200" cy="1447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Rectangle 2064"/>
          <p:cNvSpPr>
            <a:spLocks noChangeArrowheads="1"/>
          </p:cNvSpPr>
          <p:nvPr/>
        </p:nvSpPr>
        <p:spPr bwMode="auto">
          <a:xfrm>
            <a:off x="6016625" y="3773488"/>
            <a:ext cx="2100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b="0"/>
              <a:t>brittle material</a:t>
            </a:r>
          </a:p>
        </p:txBody>
      </p:sp>
      <p:sp>
        <p:nvSpPr>
          <p:cNvPr id="16401" name="Freeform 2065"/>
          <p:cNvSpPr>
            <a:spLocks/>
          </p:cNvSpPr>
          <p:nvPr/>
        </p:nvSpPr>
        <p:spPr bwMode="auto">
          <a:xfrm>
            <a:off x="4510088" y="3346450"/>
            <a:ext cx="3687762" cy="1985963"/>
          </a:xfrm>
          <a:custGeom>
            <a:avLst/>
            <a:gdLst>
              <a:gd name="T0" fmla="*/ 0 w 2323"/>
              <a:gd name="T1" fmla="*/ 1251 h 1251"/>
              <a:gd name="T2" fmla="*/ 255 w 2323"/>
              <a:gd name="T3" fmla="*/ 779 h 1251"/>
              <a:gd name="T4" fmla="*/ 459 w 2323"/>
              <a:gd name="T5" fmla="*/ 408 h 1251"/>
              <a:gd name="T6" fmla="*/ 625 w 2323"/>
              <a:gd name="T7" fmla="*/ 115 h 1251"/>
              <a:gd name="T8" fmla="*/ 728 w 2323"/>
              <a:gd name="T9" fmla="*/ 51 h 1251"/>
              <a:gd name="T10" fmla="*/ 855 w 2323"/>
              <a:gd name="T11" fmla="*/ 38 h 1251"/>
              <a:gd name="T12" fmla="*/ 2323 w 2323"/>
              <a:gd name="T13" fmla="*/ 0 h 12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3"/>
              <a:gd name="T22" fmla="*/ 0 h 1251"/>
              <a:gd name="T23" fmla="*/ 2323 w 2323"/>
              <a:gd name="T24" fmla="*/ 1251 h 12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3" h="1251">
                <a:moveTo>
                  <a:pt x="0" y="1251"/>
                </a:moveTo>
                <a:cubicBezTo>
                  <a:pt x="89" y="1085"/>
                  <a:pt x="179" y="919"/>
                  <a:pt x="255" y="779"/>
                </a:cubicBezTo>
                <a:cubicBezTo>
                  <a:pt x="331" y="639"/>
                  <a:pt x="397" y="519"/>
                  <a:pt x="459" y="408"/>
                </a:cubicBezTo>
                <a:cubicBezTo>
                  <a:pt x="521" y="297"/>
                  <a:pt x="580" y="174"/>
                  <a:pt x="625" y="115"/>
                </a:cubicBezTo>
                <a:cubicBezTo>
                  <a:pt x="670" y="56"/>
                  <a:pt x="690" y="64"/>
                  <a:pt x="728" y="51"/>
                </a:cubicBezTo>
                <a:cubicBezTo>
                  <a:pt x="766" y="38"/>
                  <a:pt x="589" y="47"/>
                  <a:pt x="855" y="38"/>
                </a:cubicBezTo>
                <a:cubicBezTo>
                  <a:pt x="1121" y="29"/>
                  <a:pt x="2017" y="8"/>
                  <a:pt x="2323" y="0"/>
                </a:cubicBezTo>
              </a:path>
            </a:pathLst>
          </a:custGeom>
          <a:noFill/>
          <a:ln w="5080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Cnoclusion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/>
              <a:t>An injury occurs when the </a:t>
            </a:r>
            <a:r>
              <a:rPr lang="en-GB" dirty="0">
                <a:solidFill>
                  <a:srgbClr val="FF0000"/>
                </a:solidFill>
              </a:rPr>
              <a:t>stress applied </a:t>
            </a:r>
            <a:r>
              <a:rPr lang="en-GB" dirty="0"/>
              <a:t>to a tissue is </a:t>
            </a:r>
            <a:r>
              <a:rPr lang="en-GB" dirty="0">
                <a:solidFill>
                  <a:srgbClr val="FF0000"/>
                </a:solidFill>
              </a:rPr>
              <a:t>greater</a:t>
            </a:r>
            <a:r>
              <a:rPr lang="en-GB" dirty="0"/>
              <a:t> than its ability to ‘absorb’ the stress acutely or chronically. This results from complex interactions between internal and external risk factors.</a:t>
            </a:r>
          </a:p>
        </p:txBody>
      </p:sp>
    </p:spTree>
    <p:extLst>
      <p:ext uri="{BB962C8B-B14F-4D97-AF65-F5344CB8AC3E}">
        <p14:creationId xmlns:p14="http://schemas.microsoft.com/office/powerpoint/2010/main" val="33369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/>
              <a:t>Why Biomechanics of Injury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1"/>
            <a:ext cx="6777317" cy="2209800"/>
          </a:xfrm>
        </p:spPr>
        <p:txBody>
          <a:bodyPr>
            <a:normAutofit/>
          </a:bodyPr>
          <a:lstStyle/>
          <a:p>
            <a:pPr algn="l" rtl="0"/>
            <a:r>
              <a:rPr lang="en-GB" dirty="0"/>
              <a:t>Research in biomechanics involves a variety of disciplines, </a:t>
            </a:r>
            <a:r>
              <a:rPr lang="en-GB" dirty="0" smtClean="0"/>
              <a:t>including:</a:t>
            </a:r>
          </a:p>
          <a:p>
            <a:pPr marL="68580" indent="0" algn="l" rtl="0">
              <a:buNone/>
            </a:pPr>
            <a:r>
              <a:rPr lang="en-GB" dirty="0" smtClean="0"/>
              <a:t> engineering, physiology, medicine, biology, and anatomy. </a:t>
            </a:r>
          </a:p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1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762000"/>
            <a:ext cx="6777317" cy="5070629"/>
          </a:xfrm>
        </p:spPr>
        <p:txBody>
          <a:bodyPr>
            <a:normAutofit/>
          </a:bodyPr>
          <a:lstStyle/>
          <a:p>
            <a:pPr algn="l" rtl="0"/>
            <a:r>
              <a:rPr lang="en-GB" dirty="0"/>
              <a:t>Impact injury of the human body occurs by </a:t>
            </a:r>
            <a:r>
              <a:rPr lang="en-GB" b="1" dirty="0">
                <a:solidFill>
                  <a:srgbClr val="FF0000"/>
                </a:solidFill>
              </a:rPr>
              <a:t>deformation of tissues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beyond their failure limits, which results in damage of anatomic structures or alteration in function</a:t>
            </a:r>
            <a:r>
              <a:rPr lang="en-GB" dirty="0" smtClean="0"/>
              <a:t>.</a:t>
            </a:r>
          </a:p>
          <a:p>
            <a:pPr algn="l" rtl="0"/>
            <a:r>
              <a:rPr lang="en-GB" dirty="0"/>
              <a:t>Even if there is recovery from structural injury, </a:t>
            </a:r>
            <a:r>
              <a:rPr lang="en-GB" dirty="0">
                <a:solidFill>
                  <a:srgbClr val="FF0000"/>
                </a:solidFill>
              </a:rPr>
              <a:t>normal physiologic function does not always return</a:t>
            </a:r>
            <a:r>
              <a:rPr lang="en-GB" dirty="0" smtClean="0"/>
              <a:t>.</a:t>
            </a:r>
          </a:p>
          <a:p>
            <a:pPr algn="l" rtl="0"/>
            <a:r>
              <a:rPr lang="en-GB" dirty="0" smtClean="0"/>
              <a:t> </a:t>
            </a:r>
            <a:r>
              <a:rPr lang="en-GB" dirty="0"/>
              <a:t>For example, bony fractures can heal, but associated damage to the central nervous tissue might result in a permanent loss of motor and sensory function.</a:t>
            </a:r>
          </a:p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Mechanisms of Injury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6777317" cy="3508977"/>
          </a:xfrm>
        </p:spPr>
        <p:txBody>
          <a:bodyPr>
            <a:normAutofit fontScale="92500"/>
          </a:bodyPr>
          <a:lstStyle/>
          <a:p>
            <a:pPr algn="l" rtl="0"/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severity of an impact </a:t>
            </a:r>
            <a:r>
              <a:rPr lang="en-GB" dirty="0"/>
              <a:t>depends not only on the </a:t>
            </a:r>
            <a:r>
              <a:rPr lang="en-GB" b="1" dirty="0"/>
              <a:t>velocity of the collision </a:t>
            </a:r>
            <a:r>
              <a:rPr lang="en-GB" dirty="0"/>
              <a:t>that produces it, but also on the </a:t>
            </a:r>
            <a:r>
              <a:rPr lang="en-GB" b="1" dirty="0" smtClean="0"/>
              <a:t>shapes of the </a:t>
            </a:r>
            <a:r>
              <a:rPr lang="en-GB" b="1" dirty="0"/>
              <a:t>objects and their </a:t>
            </a:r>
            <a:r>
              <a:rPr lang="en-GB" b="1" dirty="0" smtClean="0"/>
              <a:t>rigidity</a:t>
            </a:r>
            <a:r>
              <a:rPr lang="en-GB" dirty="0"/>
              <a:t> and also the </a:t>
            </a:r>
            <a:r>
              <a:rPr lang="en-GB" dirty="0">
                <a:solidFill>
                  <a:srgbClr val="FF0000"/>
                </a:solidFill>
              </a:rPr>
              <a:t>type of forces </a:t>
            </a:r>
            <a:r>
              <a:rPr lang="en-GB" dirty="0"/>
              <a:t>that applied.</a:t>
            </a:r>
            <a:endParaRPr lang="en-GB" dirty="0" smtClean="0"/>
          </a:p>
          <a:p>
            <a:pPr marL="68580" indent="0" algn="l" rtl="0">
              <a:buNone/>
            </a:pPr>
            <a:endParaRPr lang="en-GB" dirty="0" smtClean="0"/>
          </a:p>
          <a:p>
            <a:pPr algn="l" rtl="0"/>
            <a:r>
              <a:rPr lang="en-GB" dirty="0" smtClean="0"/>
              <a:t>It </a:t>
            </a:r>
            <a:r>
              <a:rPr lang="en-GB" dirty="0"/>
              <a:t>can be reduced by </a:t>
            </a:r>
            <a:r>
              <a:rPr lang="en-GB" u="sng" dirty="0">
                <a:solidFill>
                  <a:srgbClr val="FF0000"/>
                </a:solidFill>
              </a:rPr>
              <a:t>energy-absorbing structures</a:t>
            </a:r>
            <a:r>
              <a:rPr lang="en-GB" dirty="0"/>
              <a:t> and padding material by allowing simultaneous </a:t>
            </a:r>
            <a:r>
              <a:rPr lang="en-GB" dirty="0">
                <a:solidFill>
                  <a:srgbClr val="FF0000"/>
                </a:solidFill>
              </a:rPr>
              <a:t>deformation of the </a:t>
            </a:r>
            <a:r>
              <a:rPr lang="en-GB" dirty="0" smtClean="0">
                <a:solidFill>
                  <a:srgbClr val="FF0000"/>
                </a:solidFill>
              </a:rPr>
              <a:t>body.</a:t>
            </a:r>
            <a:endParaRPr lang="en-GB" dirty="0" smtClean="0"/>
          </a:p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28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/>
              <a:t>Because of the inertial resistance of the </a:t>
            </a:r>
            <a:r>
              <a:rPr lang="en-GB" dirty="0" smtClean="0"/>
              <a:t>tissues </a:t>
            </a:r>
            <a:r>
              <a:rPr lang="en-GB" dirty="0"/>
              <a:t>and the elastic and viscous </a:t>
            </a:r>
            <a:r>
              <a:rPr lang="en-GB" dirty="0" smtClean="0"/>
              <a:t>of the body </a:t>
            </a:r>
            <a:r>
              <a:rPr lang="en-GB" dirty="0"/>
              <a:t>structures, force is developed on the body during impact. </a:t>
            </a:r>
            <a:endParaRPr lang="en-GB" dirty="0" smtClean="0"/>
          </a:p>
          <a:p>
            <a:pPr algn="l" rtl="0"/>
            <a:r>
              <a:rPr lang="en-GB" dirty="0" smtClean="0"/>
              <a:t>Force </a:t>
            </a:r>
            <a:r>
              <a:rPr lang="en-GB" dirty="0"/>
              <a:t>deforms and accelerates the body. Injury (</a:t>
            </a:r>
            <a:r>
              <a:rPr lang="en-GB" u="sng" dirty="0">
                <a:hlinkClick r:id="rId2"/>
              </a:rPr>
              <a:t>Figure 4-1</a:t>
            </a:r>
            <a:r>
              <a:rPr lang="en-GB" dirty="0"/>
              <a:t>) can be caused </a:t>
            </a:r>
            <a:r>
              <a:rPr lang="en-GB" dirty="0" smtClean="0"/>
              <a:t>by:</a:t>
            </a:r>
            <a:endParaRPr lang="en-GB" dirty="0"/>
          </a:p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6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4-1. Three principal mechanisms of impact injury: left, compression of the body and injury when the crush exceeds elastic tolerances; center, high-speed impact with injury when violence exceeds viscous tolerance; and right, body acceleration when internal organ motion lags the skeleton with injury due to organ inertia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777037" cy="34045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62940" y="38862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b="1" dirty="0" smtClean="0"/>
              <a:t>Figure 1:</a:t>
            </a:r>
            <a:endParaRPr lang="en-GB" dirty="0"/>
          </a:p>
          <a:p>
            <a:pPr algn="l" rtl="0"/>
            <a:r>
              <a:rPr lang="en-GB" dirty="0"/>
              <a:t>Three principal mechanisms of impact injury</a:t>
            </a:r>
            <a:r>
              <a:rPr lang="en-GB" dirty="0" smtClean="0"/>
              <a:t>:</a:t>
            </a:r>
          </a:p>
          <a:p>
            <a:pPr algn="l" rtl="0"/>
            <a:r>
              <a:rPr lang="en-GB" dirty="0" smtClean="0"/>
              <a:t> </a:t>
            </a:r>
            <a:r>
              <a:rPr lang="en-GB" dirty="0">
                <a:solidFill>
                  <a:srgbClr val="FF0000"/>
                </a:solidFill>
              </a:rPr>
              <a:t>left</a:t>
            </a:r>
            <a:r>
              <a:rPr lang="en-GB" dirty="0"/>
              <a:t>, compression of the body and injury when the </a:t>
            </a:r>
            <a:r>
              <a:rPr lang="en-GB" u="sng" dirty="0"/>
              <a:t>crush exceeds elastic tolerances</a:t>
            </a:r>
            <a:r>
              <a:rPr lang="en-GB" u="sng" dirty="0" smtClean="0"/>
              <a:t>;</a:t>
            </a:r>
          </a:p>
          <a:p>
            <a:pPr algn="l" rtl="0"/>
            <a:r>
              <a:rPr lang="en-GB" dirty="0" smtClean="0"/>
              <a:t> </a:t>
            </a:r>
            <a:r>
              <a:rPr lang="en-GB" dirty="0" err="1">
                <a:solidFill>
                  <a:srgbClr val="FF0000"/>
                </a:solidFill>
              </a:rPr>
              <a:t>center</a:t>
            </a:r>
            <a:r>
              <a:rPr lang="en-GB" dirty="0"/>
              <a:t>, high-speed impact with injury when </a:t>
            </a:r>
            <a:r>
              <a:rPr lang="en-GB" u="sng" dirty="0"/>
              <a:t>violence exceeds viscous tolerance; </a:t>
            </a:r>
            <a:endParaRPr lang="en-GB" u="sng" dirty="0" smtClean="0"/>
          </a:p>
          <a:p>
            <a:pPr algn="l" rtl="0"/>
            <a:r>
              <a:rPr lang="en-GB" dirty="0" smtClean="0">
                <a:solidFill>
                  <a:srgbClr val="FF0000"/>
                </a:solidFill>
              </a:rPr>
              <a:t>right</a:t>
            </a:r>
            <a:r>
              <a:rPr lang="en-GB" dirty="0"/>
              <a:t>, body acceleration when </a:t>
            </a:r>
            <a:r>
              <a:rPr lang="en-GB" u="sng" dirty="0"/>
              <a:t>internal organ motion lags the skeleton with injury due to organ inertia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14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143000"/>
            <a:ext cx="6777317" cy="4689629"/>
          </a:xfrm>
        </p:spPr>
        <p:txBody>
          <a:bodyPr>
            <a:normAutofit fontScale="92500"/>
          </a:bodyPr>
          <a:lstStyle/>
          <a:p>
            <a:pPr lvl="0" algn="l" rtl="0"/>
            <a:r>
              <a:rPr lang="en-GB" dirty="0">
                <a:solidFill>
                  <a:srgbClr val="FF0000"/>
                </a:solidFill>
              </a:rPr>
              <a:t>Crushing</a:t>
            </a:r>
            <a:r>
              <a:rPr lang="en-GB" dirty="0"/>
              <a:t> deformation of the body, such as through chest compression, rib fracture, and aortic laceration.</a:t>
            </a:r>
          </a:p>
          <a:p>
            <a:pPr lvl="0" algn="l" rtl="0"/>
            <a:r>
              <a:rPr lang="en-GB" dirty="0">
                <a:solidFill>
                  <a:srgbClr val="FF0000"/>
                </a:solidFill>
              </a:rPr>
              <a:t>Impulsive impact</a:t>
            </a:r>
            <a:r>
              <a:rPr lang="en-GB" dirty="0"/>
              <a:t>, such as by violent sternal motion that deforms the heart beyond its viscous tolerance and causes contusion and rupture.</a:t>
            </a:r>
          </a:p>
          <a:p>
            <a:pPr lvl="0" algn="l" rtl="0"/>
            <a:r>
              <a:rPr lang="en-GB" dirty="0">
                <a:solidFill>
                  <a:srgbClr val="FF0000"/>
                </a:solidFill>
              </a:rPr>
              <a:t>Acceleration of the skeleton </a:t>
            </a:r>
            <a:r>
              <a:rPr lang="en-GB" dirty="0"/>
              <a:t>and tearing of internal organs, because of their inertia; for example, during head impact, the skull accelerates and the loosely attached brain </a:t>
            </a:r>
            <a:r>
              <a:rPr lang="en-GB" dirty="0" err="1" smtClean="0"/>
              <a:t>lags,so</a:t>
            </a:r>
            <a:r>
              <a:rPr lang="en-GB" dirty="0" smtClean="0"/>
              <a:t> </a:t>
            </a:r>
            <a:r>
              <a:rPr lang="en-GB" dirty="0"/>
              <a:t>injury is due in part to deformation of brain tissues beyond their limit of recovery.</a:t>
            </a:r>
          </a:p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5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7109908" cy="3927629"/>
          </a:xfrm>
        </p:spPr>
        <p:txBody>
          <a:bodyPr/>
          <a:lstStyle/>
          <a:p>
            <a:pPr algn="l" rtl="0"/>
            <a:r>
              <a:rPr lang="en-GB" dirty="0"/>
              <a:t>A mechanism of injury involves the </a:t>
            </a:r>
            <a:r>
              <a:rPr lang="en-GB" dirty="0">
                <a:solidFill>
                  <a:srgbClr val="FF0000"/>
                </a:solidFill>
              </a:rPr>
              <a:t>mechanical deformations </a:t>
            </a:r>
            <a:r>
              <a:rPr lang="en-GB" dirty="0">
                <a:solidFill>
                  <a:schemeClr val="tx1"/>
                </a:solidFill>
              </a:rPr>
              <a:t>and</a:t>
            </a:r>
            <a:r>
              <a:rPr lang="en-GB" dirty="0">
                <a:solidFill>
                  <a:srgbClr val="FF0000"/>
                </a:solidFill>
              </a:rPr>
              <a:t> physiologic responses</a:t>
            </a:r>
            <a:r>
              <a:rPr lang="en-GB" dirty="0"/>
              <a:t> that cause an anatomic lesion or functional change. </a:t>
            </a:r>
            <a:endParaRPr lang="en-GB" dirty="0" smtClean="0"/>
          </a:p>
          <a:p>
            <a:pPr algn="l" rtl="0"/>
            <a:r>
              <a:rPr lang="en-GB" dirty="0" smtClean="0"/>
              <a:t>Knowledge </a:t>
            </a:r>
            <a:r>
              <a:rPr lang="en-GB" dirty="0"/>
              <a:t>of injury mechanisms is fundamental to the science of injury biomechanics, </a:t>
            </a:r>
            <a:r>
              <a:rPr lang="en-GB" b="1" dirty="0">
                <a:solidFill>
                  <a:srgbClr val="FF0000"/>
                </a:solidFill>
              </a:rPr>
              <a:t>because it points to the appropriate biomechanical measurements that characterize injuries.</a:t>
            </a:r>
          </a:p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viscoelastic tissues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dirty="0"/>
              <a:t>The human body has </a:t>
            </a:r>
            <a:r>
              <a:rPr lang="en-GB" dirty="0">
                <a:solidFill>
                  <a:srgbClr val="FF0000"/>
                </a:solidFill>
              </a:rPr>
              <a:t>viscoelastic tissues </a:t>
            </a:r>
            <a:r>
              <a:rPr lang="en-GB" dirty="0"/>
              <a:t>that absorb energy and protect vital organs from the effects of impact.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584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6777317" cy="3508977"/>
          </a:xfrm>
        </p:spPr>
        <p:txBody>
          <a:bodyPr/>
          <a:lstStyle/>
          <a:p>
            <a:pPr algn="l" rtl="0"/>
            <a:r>
              <a:rPr lang="en-GB" dirty="0"/>
              <a:t>As long as the energy delivered to the tissue is below the limit of </a:t>
            </a:r>
            <a:r>
              <a:rPr lang="en-GB" dirty="0" smtClean="0"/>
              <a:t>injury energy </a:t>
            </a:r>
            <a:r>
              <a:rPr lang="en-GB" dirty="0"/>
              <a:t>will be absorbed without causing injury. </a:t>
            </a:r>
            <a:endParaRPr lang="en-GB" dirty="0" smtClean="0"/>
          </a:p>
          <a:p>
            <a:pPr marL="68580" indent="0" algn="l" rtl="0">
              <a:buNone/>
            </a:pPr>
            <a:endParaRPr lang="en-GB" dirty="0" smtClean="0"/>
          </a:p>
          <a:p>
            <a:pPr algn="l" rtl="0"/>
            <a:r>
              <a:rPr lang="en-GB" dirty="0" smtClean="0"/>
              <a:t>The </a:t>
            </a:r>
            <a:r>
              <a:rPr lang="en-GB" dirty="0"/>
              <a:t>resistance of the human body to impact is responsible for survival of falls from extreme heights and survival of severe motor-vehicle crashes.</a:t>
            </a:r>
          </a:p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6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/>
              <a:t>Effective injury-prevention strategies must be based on knowledge of the </a:t>
            </a:r>
            <a:r>
              <a:rPr lang="en-GB" dirty="0">
                <a:solidFill>
                  <a:srgbClr val="FF0000"/>
                </a:solidFill>
              </a:rPr>
              <a:t>mechanisms of injury </a:t>
            </a:r>
            <a:r>
              <a:rPr lang="en-GB" dirty="0"/>
              <a:t>and disability, as well of the </a:t>
            </a:r>
            <a:r>
              <a:rPr lang="en-GB" dirty="0">
                <a:solidFill>
                  <a:srgbClr val="FF0000"/>
                </a:solidFill>
              </a:rPr>
              <a:t>body's biomechanical responses </a:t>
            </a:r>
            <a:r>
              <a:rPr lang="en-GB" dirty="0"/>
              <a:t>and </a:t>
            </a:r>
            <a:r>
              <a:rPr lang="en-GB" dirty="0">
                <a:solidFill>
                  <a:srgbClr val="FF0000"/>
                </a:solidFill>
              </a:rPr>
              <a:t>tolerances and techniques for assessing the injury-prevention </a:t>
            </a:r>
            <a:r>
              <a:rPr lang="en-GB" dirty="0"/>
              <a:t>benefits of safety technology.</a:t>
            </a:r>
          </a:p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4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262308" cy="3508977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GB" b="1" dirty="0"/>
              <a:t>Deformation</a:t>
            </a:r>
            <a:r>
              <a:rPr lang="en-GB" dirty="0"/>
              <a:t> of tissues beyond a recoverable limit is the most common origin of </a:t>
            </a:r>
            <a:r>
              <a:rPr lang="en-GB" dirty="0" smtClean="0"/>
              <a:t>injury.</a:t>
            </a:r>
          </a:p>
          <a:p>
            <a:pPr algn="l" rtl="0"/>
            <a:r>
              <a:rPr lang="en-GB" dirty="0" smtClean="0"/>
              <a:t> </a:t>
            </a:r>
            <a:r>
              <a:rPr lang="en-GB" dirty="0"/>
              <a:t>From an engineering point of view, deformation of a tissue or structure is measured according to </a:t>
            </a:r>
            <a:r>
              <a:rPr lang="en-GB" dirty="0">
                <a:solidFill>
                  <a:srgbClr val="FF0000"/>
                </a:solidFill>
              </a:rPr>
              <a:t>change in shape </a:t>
            </a:r>
            <a:r>
              <a:rPr lang="en-GB" dirty="0"/>
              <a:t>(such as the change in length divided by the initial length) or </a:t>
            </a:r>
            <a:r>
              <a:rPr lang="en-GB" dirty="0">
                <a:solidFill>
                  <a:srgbClr val="FF0000"/>
                </a:solidFill>
              </a:rPr>
              <a:t>strain</a:t>
            </a:r>
            <a:r>
              <a:rPr lang="en-GB" dirty="0"/>
              <a:t>. </a:t>
            </a:r>
            <a:endParaRPr lang="en-GB" u="sng" baseline="30000" dirty="0"/>
          </a:p>
          <a:p>
            <a:pPr algn="l" rtl="0"/>
            <a:r>
              <a:rPr lang="en-GB" dirty="0" smtClean="0"/>
              <a:t> </a:t>
            </a:r>
            <a:r>
              <a:rPr lang="en-GB" dirty="0"/>
              <a:t>The two main types of strain (</a:t>
            </a:r>
            <a:r>
              <a:rPr lang="en-GB" u="sng" dirty="0">
                <a:hlinkClick r:id="rId2"/>
              </a:rPr>
              <a:t>Figure 4-2</a:t>
            </a:r>
            <a:r>
              <a:rPr lang="en-GB" dirty="0"/>
              <a:t>) that can damage tissue are </a:t>
            </a:r>
            <a:r>
              <a:rPr lang="en-GB" dirty="0">
                <a:solidFill>
                  <a:srgbClr val="FF0000"/>
                </a:solidFill>
              </a:rPr>
              <a:t>tensile strain and shear strain</a:t>
            </a:r>
            <a:r>
              <a:rPr lang="en-GB" dirty="0"/>
              <a:t>; a third type is </a:t>
            </a:r>
            <a:r>
              <a:rPr lang="en-GB" dirty="0">
                <a:solidFill>
                  <a:srgbClr val="FF0000"/>
                </a:solidFill>
              </a:rPr>
              <a:t>compressive strain</a:t>
            </a:r>
            <a:r>
              <a:rPr lang="en-GB" dirty="0"/>
              <a:t>, which is responsible for crushing injuries</a:t>
            </a:r>
            <a:r>
              <a:rPr lang="en-GB" dirty="0" smtClean="0"/>
              <a:t>. And also </a:t>
            </a:r>
            <a:r>
              <a:rPr lang="en-GB" dirty="0" smtClean="0">
                <a:solidFill>
                  <a:srgbClr val="FF0000"/>
                </a:solidFill>
              </a:rPr>
              <a:t>Torsion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0000"/>
                </a:solidFill>
              </a:rPr>
              <a:t>Bending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4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871910" cy="1143000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How can biomechanics prevent sports injuries?</a:t>
            </a:r>
            <a:br>
              <a:rPr lang="en-GB" sz="2800" b="1" dirty="0" smtClean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239000" cy="3508977"/>
          </a:xfrm>
        </p:spPr>
        <p:txBody>
          <a:bodyPr>
            <a:normAutofit fontScale="92500"/>
          </a:bodyPr>
          <a:lstStyle/>
          <a:p>
            <a:pPr algn="l" rtl="0"/>
            <a:r>
              <a:rPr lang="en-GB" dirty="0" smtClean="0"/>
              <a:t>Experiencing an injury in any sport is impossible to avoid, but it has been found new ways that may be able to </a:t>
            </a:r>
            <a:r>
              <a:rPr lang="en-GB" dirty="0" smtClean="0">
                <a:solidFill>
                  <a:srgbClr val="FF0000"/>
                </a:solidFill>
              </a:rPr>
              <a:t>reduce the amount of occurrences</a:t>
            </a:r>
            <a:r>
              <a:rPr lang="en-GB" dirty="0" smtClean="0"/>
              <a:t>. </a:t>
            </a:r>
          </a:p>
          <a:p>
            <a:pPr algn="l" rtl="0"/>
            <a:r>
              <a:rPr lang="en-GB" dirty="0" smtClean="0"/>
              <a:t> The studies are led by </a:t>
            </a:r>
            <a:r>
              <a:rPr lang="en-GB" dirty="0" err="1" smtClean="0"/>
              <a:t>analyzing</a:t>
            </a:r>
            <a:r>
              <a:rPr lang="en-GB" dirty="0" smtClean="0"/>
              <a:t> biomechanics, which is designed to simplify the way we understand the motion of the human body. </a:t>
            </a:r>
          </a:p>
          <a:p>
            <a:pPr algn="l" rtl="0"/>
            <a:r>
              <a:rPr lang="en-GB" dirty="0" smtClean="0"/>
              <a:t>Biomechanics has been found highly effective in preventing injuries ,but how?</a:t>
            </a:r>
          </a:p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2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ure 4-2. Stretch of vessel can tear tissue (partial tear shown) with loss or containment of blood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476999" cy="3546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990600" y="4114800"/>
            <a:ext cx="75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b="1" dirty="0" smtClean="0"/>
              <a:t>Figure: 2</a:t>
            </a:r>
            <a:endParaRPr lang="en-GB" dirty="0"/>
          </a:p>
          <a:p>
            <a:pPr algn="l" rtl="0"/>
            <a:r>
              <a:rPr lang="en-GB" dirty="0"/>
              <a:t>Stretch of vessel can tear tissue (partial tear shown) with loss or containment of blood. </a:t>
            </a:r>
            <a:endParaRPr lang="en-GB" dirty="0" smtClean="0"/>
          </a:p>
          <a:p>
            <a:pPr algn="l" rtl="0"/>
            <a:r>
              <a:rPr lang="en-GB" dirty="0" smtClean="0"/>
              <a:t>Opposing </a:t>
            </a:r>
            <a:r>
              <a:rPr lang="en-GB" dirty="0"/>
              <a:t>forces across vessel can cause shear injury (complete tear shown) with or without loss of blood.</a:t>
            </a:r>
          </a:p>
        </p:txBody>
      </p:sp>
    </p:spTree>
    <p:extLst>
      <p:ext uri="{BB962C8B-B14F-4D97-AF65-F5344CB8AC3E}">
        <p14:creationId xmlns:p14="http://schemas.microsoft.com/office/powerpoint/2010/main" val="36596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dirty="0">
                <a:solidFill>
                  <a:srgbClr val="FF0000"/>
                </a:solidFill>
              </a:rPr>
              <a:t>Stretching</a:t>
            </a:r>
            <a:r>
              <a:rPr lang="en-GB" dirty="0"/>
              <a:t> of an artery increases its length and increases </a:t>
            </a:r>
            <a:r>
              <a:rPr lang="en-GB" dirty="0">
                <a:solidFill>
                  <a:srgbClr val="FF0000"/>
                </a:solidFill>
              </a:rPr>
              <a:t>strain</a:t>
            </a:r>
            <a:r>
              <a:rPr lang="en-GB" dirty="0"/>
              <a:t>. If the strain is too great, the tissue will break. There are many ways to stretch tissue and thus produce tensile strain. </a:t>
            </a:r>
          </a:p>
        </p:txBody>
      </p:sp>
    </p:spTree>
    <p:extLst>
      <p:ext uri="{BB962C8B-B14F-4D97-AF65-F5344CB8AC3E}">
        <p14:creationId xmlns:p14="http://schemas.microsoft.com/office/powerpoint/2010/main" val="32806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070629"/>
          </a:xfrm>
        </p:spPr>
        <p:txBody>
          <a:bodyPr>
            <a:normAutofit/>
          </a:bodyPr>
          <a:lstStyle/>
          <a:p>
            <a:pPr algn="l" rtl="0"/>
            <a:r>
              <a:rPr lang="en-GB" dirty="0"/>
              <a:t>For example, </a:t>
            </a:r>
            <a:r>
              <a:rPr lang="en-GB" dirty="0">
                <a:solidFill>
                  <a:srgbClr val="FF0000"/>
                </a:solidFill>
              </a:rPr>
              <a:t>the motion of the heart </a:t>
            </a:r>
            <a:r>
              <a:rPr lang="en-GB" dirty="0"/>
              <a:t>during chest compression stretches the aorta near points of attachment; the stretch is primarily along the axis of the vessel and generally leads to a transverse laceration when the recoverable limit of tissue strain is exceeded</a:t>
            </a:r>
            <a:r>
              <a:rPr lang="en-GB" dirty="0" smtClean="0"/>
              <a:t>.</a:t>
            </a:r>
          </a:p>
          <a:p>
            <a:pPr algn="l" rtl="0"/>
            <a:endParaRPr lang="en-GB" dirty="0"/>
          </a:p>
          <a:p>
            <a:pPr algn="l" rtl="0"/>
            <a:r>
              <a:rPr lang="en-GB" dirty="0" smtClean="0"/>
              <a:t> </a:t>
            </a:r>
            <a:r>
              <a:rPr lang="en-GB" dirty="0"/>
              <a:t>An increase in vascular pressure </a:t>
            </a:r>
            <a:r>
              <a:rPr lang="en-GB" dirty="0" smtClean="0">
                <a:solidFill>
                  <a:srgbClr val="FF0000"/>
                </a:solidFill>
              </a:rPr>
              <a:t>enlarged</a:t>
            </a:r>
            <a:r>
              <a:rPr lang="en-GB" dirty="0" smtClean="0"/>
              <a:t> blood </a:t>
            </a:r>
            <a:r>
              <a:rPr lang="en-GB" dirty="0"/>
              <a:t>vessels and produces </a:t>
            </a:r>
            <a:r>
              <a:rPr lang="en-GB" dirty="0">
                <a:solidFill>
                  <a:srgbClr val="FF0000"/>
                </a:solidFill>
              </a:rPr>
              <a:t>tensile strain </a:t>
            </a:r>
            <a:r>
              <a:rPr lang="en-GB" dirty="0"/>
              <a:t>in the tissue; in this case, the strain is in both axial and </a:t>
            </a:r>
            <a:r>
              <a:rPr lang="en-GB" dirty="0" smtClean="0"/>
              <a:t>transverse directions </a:t>
            </a:r>
            <a:r>
              <a:rPr lang="en-GB" dirty="0"/>
              <a:t>(i.e., it is biaxial), and pressures beyond the recoverable limit cause a bursting of the tissue.</a:t>
            </a:r>
          </a:p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143000"/>
            <a:ext cx="7338508" cy="4689629"/>
          </a:xfrm>
        </p:spPr>
        <p:txBody>
          <a:bodyPr>
            <a:normAutofit/>
          </a:bodyPr>
          <a:lstStyle/>
          <a:p>
            <a:pPr algn="l" rtl="0"/>
            <a:r>
              <a:rPr lang="en-GB" dirty="0"/>
              <a:t>Shear strain occurs when forces oppose each other across a tissue (see </a:t>
            </a:r>
            <a:r>
              <a:rPr lang="en-GB" u="sng" dirty="0">
                <a:hlinkClick r:id="rId2"/>
              </a:rPr>
              <a:t>Figure 4-2</a:t>
            </a:r>
            <a:r>
              <a:rPr lang="en-GB" dirty="0"/>
              <a:t>). The movement of tissue in opposite directions separates it when the recoverable limit is exceeded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2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Figure 4-3. Vessels beneath skin can be torn by stretch or shear with laceration of skin, resulting in bruise, or contusion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777037" cy="2793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043940" y="38100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b="1" dirty="0" smtClean="0"/>
              <a:t>Figure: 3</a:t>
            </a:r>
            <a:endParaRPr lang="en-GB" dirty="0"/>
          </a:p>
          <a:p>
            <a:pPr algn="l" rtl="0"/>
            <a:r>
              <a:rPr lang="en-GB" dirty="0"/>
              <a:t>Vessels beneath skin can be torn by stretch or shear with laceration of skin, resulting in bruise, or contusion.</a:t>
            </a:r>
          </a:p>
        </p:txBody>
      </p:sp>
    </p:spTree>
    <p:extLst>
      <p:ext uri="{BB962C8B-B14F-4D97-AF65-F5344CB8AC3E}">
        <p14:creationId xmlns:p14="http://schemas.microsoft.com/office/powerpoint/2010/main" val="42401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dirty="0">
                <a:solidFill>
                  <a:srgbClr val="FF0000"/>
                </a:solidFill>
              </a:rPr>
              <a:t>Stretch and shear of tissue are the primary mechanisms of laceration, fracture, rupture, and avulsion in the human body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86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/>
              <a:t>Deformation or strain is also a principal factor in contusion injury (</a:t>
            </a:r>
            <a:r>
              <a:rPr lang="en-GB" u="sng" dirty="0">
                <a:hlinkClick r:id="rId2"/>
              </a:rPr>
              <a:t>Figure 4-3</a:t>
            </a:r>
            <a:r>
              <a:rPr lang="en-GB" dirty="0"/>
              <a:t>). In this case, the surface of the tissue is not damaged, but the deformations stretch and shear internal vessels and increase intraluminal pressures, which can damage vessels and initiate </a:t>
            </a:r>
            <a:r>
              <a:rPr lang="en-GB" dirty="0" err="1"/>
              <a:t>hemorrhage</a:t>
            </a:r>
            <a:r>
              <a:rPr lang="en-GB" dirty="0"/>
              <a:t>.</a:t>
            </a:r>
          </a:p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3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/>
              <a:t>The rate of loading, or strain rate, is important in the production of injury. Biologic tissues are viscoelastic, and their response and tolerance depend on both strain and strain </a:t>
            </a:r>
            <a:r>
              <a:rPr lang="en-GB" dirty="0" smtClean="0"/>
              <a:t>rate.</a:t>
            </a:r>
            <a:endParaRPr lang="en-GB" u="sng" baseline="30000" dirty="0"/>
          </a:p>
          <a:p>
            <a:pPr algn="l" rtl="0"/>
            <a:r>
              <a:rPr lang="en-GB" dirty="0" smtClean="0"/>
              <a:t>For </a:t>
            </a:r>
            <a:r>
              <a:rPr lang="en-GB" dirty="0"/>
              <a:t>example, compact bone fails at a lower strain applied at higher rates, even though the load it carries at failure is higher.</a:t>
            </a:r>
          </a:p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0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GB" dirty="0"/>
              <a:t>The rate of loading is critical in soft-tissue injury, particularly when the viscous tolerance of the tissue is </a:t>
            </a:r>
            <a:r>
              <a:rPr lang="en-GB" dirty="0" err="1" smtClean="0"/>
              <a:t>exceeded.This</a:t>
            </a:r>
            <a:r>
              <a:rPr lang="en-GB" dirty="0" smtClean="0"/>
              <a:t> </a:t>
            </a:r>
            <a:r>
              <a:rPr lang="en-GB" dirty="0"/>
              <a:t>tolerance is proportional to the product of loading rate and amount of compression. The faster a tissue is loaded, the lower is its tolerance to compression. The viscous injury mechanism is important in cases of high-speed impact, particularly when rupture and contusion occur.</a:t>
            </a:r>
          </a:p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2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 Causes of </a:t>
            </a:r>
            <a:r>
              <a:rPr lang="en-US" sz="3200" dirty="0" smtClean="0"/>
              <a:t>injury</a:t>
            </a:r>
            <a:br>
              <a:rPr lang="en-US" sz="3200" dirty="0" smtClean="0"/>
            </a:b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Injury can be defined as follows: Injury occurs when the </a:t>
            </a:r>
            <a:r>
              <a:rPr lang="en-US" b="1" dirty="0"/>
              <a:t>load applied </a:t>
            </a:r>
            <a:r>
              <a:rPr lang="en-US" dirty="0"/>
              <a:t>to a tissue </a:t>
            </a:r>
            <a:r>
              <a:rPr lang="en-US" u="sng" dirty="0"/>
              <a:t>exceeds</a:t>
            </a:r>
            <a:r>
              <a:rPr lang="en-US" dirty="0"/>
              <a:t> its </a:t>
            </a:r>
            <a:r>
              <a:rPr lang="en-US" b="1" dirty="0"/>
              <a:t>failure tolerance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7394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Load-Deformation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The term ‘</a:t>
            </a:r>
            <a:r>
              <a:rPr lang="en-US" b="1" dirty="0">
                <a:solidFill>
                  <a:srgbClr val="FF0000"/>
                </a:solidFill>
              </a:rPr>
              <a:t>load</a:t>
            </a:r>
            <a:r>
              <a:rPr lang="en-US" dirty="0"/>
              <a:t>’ will be used </a:t>
            </a:r>
            <a:r>
              <a:rPr lang="en-US" dirty="0" smtClean="0"/>
              <a:t> </a:t>
            </a:r>
            <a:r>
              <a:rPr lang="en-US" dirty="0"/>
              <a:t>to mean the sum of all the forces and moments acting on the body or a specific tissue structure (e.g. </a:t>
            </a:r>
            <a:r>
              <a:rPr lang="en-US" dirty="0" err="1"/>
              <a:t>Nigg</a:t>
            </a:r>
            <a:r>
              <a:rPr lang="en-US" dirty="0"/>
              <a:t>, 1993). </a:t>
            </a:r>
            <a:endParaRPr lang="en-US" dirty="0" smtClean="0"/>
          </a:p>
          <a:p>
            <a:pPr marL="6858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When </a:t>
            </a:r>
            <a:r>
              <a:rPr lang="en-US" dirty="0"/>
              <a:t>a material is </a:t>
            </a:r>
            <a:r>
              <a:rPr lang="en-US" b="1" dirty="0">
                <a:solidFill>
                  <a:srgbClr val="FF0000"/>
                </a:solidFill>
              </a:rPr>
              <a:t>loaded</a:t>
            </a:r>
            <a:r>
              <a:rPr lang="en-US" dirty="0"/>
              <a:t>, it undergoes </a:t>
            </a:r>
            <a:r>
              <a:rPr lang="en-US" b="1" dirty="0">
                <a:solidFill>
                  <a:srgbClr val="FF0000"/>
                </a:solidFill>
              </a:rPr>
              <a:t>deformation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because the atomic bonds </a:t>
            </a:r>
            <a:r>
              <a:rPr lang="en-US" b="1" u="sng" dirty="0"/>
              <a:t>bend, stretch or compress</a:t>
            </a:r>
            <a:r>
              <a:rPr lang="en-US" dirty="0"/>
              <a:t>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842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1829</TotalTime>
  <Words>3430</Words>
  <Application>Microsoft Office PowerPoint</Application>
  <PresentationFormat>On-screen Show (4:3)</PresentationFormat>
  <Paragraphs>335</Paragraphs>
  <Slides>78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0" baseType="lpstr">
      <vt:lpstr>Austin</vt:lpstr>
      <vt:lpstr>WordArt 3.2</vt:lpstr>
      <vt:lpstr>Biomechanics of Sport Injury</vt:lpstr>
      <vt:lpstr>Introduction</vt:lpstr>
      <vt:lpstr>Introduction </vt:lpstr>
      <vt:lpstr>Sports biomechanics</vt:lpstr>
      <vt:lpstr>Why Biomechanics of Injury</vt:lpstr>
      <vt:lpstr>Why Biomechanics of Injury</vt:lpstr>
      <vt:lpstr>How can biomechanics prevent sports injuries? </vt:lpstr>
      <vt:lpstr> Causes of injury </vt:lpstr>
      <vt:lpstr>Load-Deformation</vt:lpstr>
      <vt:lpstr>Measuring the Mechanical Properties of Body Tissues </vt:lpstr>
      <vt:lpstr>PowerPoint Presentation</vt:lpstr>
      <vt:lpstr>PowerPoint Presentation</vt:lpstr>
      <vt:lpstr>PowerPoint Presentation</vt:lpstr>
      <vt:lpstr>Stress and Strain curve </vt:lpstr>
      <vt:lpstr>    stress-strain curve</vt:lpstr>
      <vt:lpstr>PowerPoint Presentation</vt:lpstr>
      <vt:lpstr>stress-strain curve </vt:lpstr>
      <vt:lpstr>PowerPoint Presentation</vt:lpstr>
      <vt:lpstr>elastic region</vt:lpstr>
      <vt:lpstr>Plastic Region</vt:lpstr>
      <vt:lpstr>PowerPoint Presentation</vt:lpstr>
      <vt:lpstr>PowerPoint Presentation</vt:lpstr>
      <vt:lpstr>Conclusion</vt:lpstr>
      <vt:lpstr> Mechanical Properties of structure</vt:lpstr>
      <vt:lpstr>Mechanical Properties of structure</vt:lpstr>
      <vt:lpstr>Mechanical Properties of structure</vt:lpstr>
      <vt:lpstr>PowerPoint Presentation</vt:lpstr>
      <vt:lpstr>            Strength and Stiffness of Bone </vt:lpstr>
      <vt:lpstr>PowerPoint Presentation</vt:lpstr>
      <vt:lpstr>In conclusion:</vt:lpstr>
      <vt:lpstr>Strength </vt:lpstr>
      <vt:lpstr>PowerPoint Presentation</vt:lpstr>
      <vt:lpstr>Stiffness </vt:lpstr>
      <vt:lpstr>Bone and deformation</vt:lpstr>
      <vt:lpstr>PowerPoint Presentation</vt:lpstr>
      <vt:lpstr>PowerPoint Presentation</vt:lpstr>
      <vt:lpstr>PowerPoint Presentation</vt:lpstr>
      <vt:lpstr>Finally…</vt:lpstr>
      <vt:lpstr>Anisotropic Characteristics  </vt:lpstr>
      <vt:lpstr> Viscoelastic Characteristics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Compression Forces </vt:lpstr>
      <vt:lpstr>PowerPoint Presentation</vt:lpstr>
      <vt:lpstr>Tension Forces </vt:lpstr>
      <vt:lpstr>PowerPoint Presentation</vt:lpstr>
      <vt:lpstr>Shear Forces</vt:lpstr>
      <vt:lpstr>PowerPoint Presentation</vt:lpstr>
      <vt:lpstr>Bending Forces </vt:lpstr>
      <vt:lpstr>PowerPoint Presentation</vt:lpstr>
      <vt:lpstr>torsional force</vt:lpstr>
      <vt:lpstr>PowerPoint Presentation</vt:lpstr>
      <vt:lpstr>PowerPoint Presentation</vt:lpstr>
      <vt:lpstr>PowerPoint Presentation</vt:lpstr>
      <vt:lpstr>Cnoclusion</vt:lpstr>
      <vt:lpstr>PowerPoint Presentation</vt:lpstr>
      <vt:lpstr>Mechanisms of Injury </vt:lpstr>
      <vt:lpstr>PowerPoint Presentation</vt:lpstr>
      <vt:lpstr>PowerPoint Presentation</vt:lpstr>
      <vt:lpstr>PowerPoint Presentation</vt:lpstr>
      <vt:lpstr>PowerPoint Presentation</vt:lpstr>
      <vt:lpstr>viscoelastic tissues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Biomechanics of Sport Injury</dc:title>
  <dc:creator>lenovo</dc:creator>
  <cp:lastModifiedBy>lenovo</cp:lastModifiedBy>
  <cp:revision>127</cp:revision>
  <dcterms:created xsi:type="dcterms:W3CDTF">2016-11-29T14:06:29Z</dcterms:created>
  <dcterms:modified xsi:type="dcterms:W3CDTF">2019-12-11T10:27:08Z</dcterms:modified>
</cp:coreProperties>
</file>